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4" r:id="rId5"/>
    <p:sldId id="260" r:id="rId6"/>
    <p:sldId id="268" r:id="rId7"/>
    <p:sldId id="269" r:id="rId8"/>
    <p:sldId id="270" r:id="rId9"/>
    <p:sldId id="271" r:id="rId10"/>
    <p:sldId id="261" r:id="rId11"/>
    <p:sldId id="273" r:id="rId12"/>
    <p:sldId id="282" r:id="rId13"/>
    <p:sldId id="274" r:id="rId14"/>
    <p:sldId id="276" r:id="rId15"/>
    <p:sldId id="275" r:id="rId16"/>
    <p:sldId id="277" r:id="rId17"/>
    <p:sldId id="283" r:id="rId18"/>
    <p:sldId id="279"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62"/>
    <a:srgbClr val="3DAD7A"/>
    <a:srgbClr val="348874"/>
    <a:srgbClr val="FFFFFF"/>
    <a:srgbClr val="F0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528" autoAdjust="0"/>
  </p:normalViewPr>
  <p:slideViewPr>
    <p:cSldViewPr snapToGrid="0">
      <p:cViewPr varScale="1">
        <p:scale>
          <a:sx n="49" d="100"/>
          <a:sy n="49" d="100"/>
        </p:scale>
        <p:origin x="720" y="42"/>
      </p:cViewPr>
      <p:guideLst/>
    </p:cSldViewPr>
  </p:slideViewPr>
  <p:outlineViewPr>
    <p:cViewPr>
      <p:scale>
        <a:sx n="33" d="100"/>
        <a:sy n="33" d="100"/>
      </p:scale>
      <p:origin x="0" y="0"/>
    </p:cViewPr>
  </p:outlineViewPr>
  <p:notesTextViewPr>
    <p:cViewPr>
      <p:scale>
        <a:sx n="1" d="1"/>
        <a:sy n="1" d="1"/>
      </p:scale>
      <p:origin x="0" y="-588"/>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3_4" csCatId="accent3" phldr="1"/>
      <dgm:spPr/>
    </dgm:pt>
    <dgm:pt modelId="{B49A444F-3FB6-4990-A252-94D2D85D8310}">
      <dgm:prSet phldrT="[Text]" phldr="1"/>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dgm:t>
        <a:bodyPr/>
        <a:lstStyle/>
        <a:p>
          <a:endParaRPr lang="en-US"/>
        </a:p>
      </dgm:t>
    </dgm:pt>
    <dgm:pt modelId="{2251307C-4468-48E4-8D5C-11F786C519CA}">
      <dgm:prSet phldrT="[Text]" phldr="1"/>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dgm:t>
        <a:bodyPr/>
        <a:lstStyle/>
        <a:p>
          <a:endParaRPr lang="en-US"/>
        </a:p>
      </dgm:t>
    </dgm:pt>
    <dgm:pt modelId="{F17E0B2D-6048-430B-8354-8EC171D532C0}">
      <dgm:prSet phldrT="[Text]" phldr="1"/>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42029" y="1004206"/>
          <a:ext cx="1227364" cy="1227364"/>
        </a:xfrm>
        <a:prstGeom prst="gear9">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588784" y="1291710"/>
        <a:ext cx="733854" cy="630891"/>
      </dsp:txXfrm>
    </dsp:sp>
    <dsp:sp modelId="{11E7873B-11AF-45AA-90EC-0581D527A916}">
      <dsp:nvSpPr>
        <dsp:cNvPr id="0" name=""/>
        <dsp:cNvSpPr/>
      </dsp:nvSpPr>
      <dsp:spPr>
        <a:xfrm>
          <a:off x="627926" y="714102"/>
          <a:ext cx="892628" cy="892628"/>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52648" y="940182"/>
        <a:ext cx="443184" cy="440468"/>
      </dsp:txXfrm>
    </dsp:sp>
    <dsp:sp modelId="{B91BE6DB-61A0-42AB-AB39-A6842B904DC5}">
      <dsp:nvSpPr>
        <dsp:cNvPr id="0" name=""/>
        <dsp:cNvSpPr/>
      </dsp:nvSpPr>
      <dsp:spPr>
        <a:xfrm rot="20700000">
          <a:off x="1127889" y="98280"/>
          <a:ext cx="874593" cy="874593"/>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20700000">
        <a:off x="1319713" y="290104"/>
        <a:ext cx="490945" cy="490945"/>
      </dsp:txXfrm>
    </dsp:sp>
    <dsp:sp modelId="{C9D34C0C-5A2A-4C26-B65D-FA535A448DA2}">
      <dsp:nvSpPr>
        <dsp:cNvPr id="0" name=""/>
        <dsp:cNvSpPr/>
      </dsp:nvSpPr>
      <dsp:spPr>
        <a:xfrm>
          <a:off x="1227630" y="830096"/>
          <a:ext cx="1571025" cy="1571025"/>
        </a:xfrm>
        <a:prstGeom prst="circularArrow">
          <a:avLst>
            <a:gd name="adj1" fmla="val 4687"/>
            <a:gd name="adj2" fmla="val 299029"/>
            <a:gd name="adj3" fmla="val 2438049"/>
            <a:gd name="adj4" fmla="val 16041192"/>
            <a:gd name="adj5" fmla="val 5469"/>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469843" y="525020"/>
          <a:ext cx="1141448" cy="1141448"/>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25587" y="-84865"/>
          <a:ext cx="1230711" cy="1230711"/>
        </a:xfrm>
        <a:prstGeom prst="circularArrow">
          <a:avLst>
            <a:gd name="adj1" fmla="val 5984"/>
            <a:gd name="adj2" fmla="val 394124"/>
            <a:gd name="adj3" fmla="val 13313824"/>
            <a:gd name="adj4" fmla="val 10508221"/>
            <a:gd name="adj5" fmla="val 6981"/>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04/06/2017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 pour aider les étudiants de l’iscae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partie développement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10</a:t>
            </a:fld>
            <a:endParaRPr lang="fr-FR" dirty="0"/>
          </a:p>
        </p:txBody>
      </p:sp>
    </p:spTree>
    <p:extLst>
      <p:ext uri="{BB962C8B-B14F-4D97-AF65-F5344CB8AC3E}">
        <p14:creationId xmlns:p14="http://schemas.microsoft.com/office/powerpoint/2010/main" val="6758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DAL ou couche d’accès aux données n'aura qu'un seul rôle, celui de gérer la relation entre la source de données et la couche métier. Elle reçoit les entités et selon la méthode appelée, les données sont insérées, chargées, mises à jour ou effacées. Dans cette couche on a besoin de présenté 3 choses :</a:t>
            </a:r>
          </a:p>
          <a:p>
            <a:r>
              <a:rPr lang="fr-FR" sz="1200" kern="1200" dirty="0">
                <a:solidFill>
                  <a:schemeClr val="tx1"/>
                </a:solidFill>
                <a:effectLst/>
                <a:latin typeface="+mn-lt"/>
                <a:ea typeface="+mn-ea"/>
                <a:cs typeface="+mn-cs"/>
              </a:rPr>
              <a:t>Premièrement (click) Entity Framework : il rend l'application maintenable et extensible. EF nous permet de manipuler (click) les tables de la base de données par (click) sa méthode de mapping sous forme (click) des listes de type DB Set selon 3 (click) approche soit (click) code first ou (click) Database first ou (click) model first. Dans notre solution on a utilisé l’approche (click) Database first. (click)</a:t>
            </a:r>
          </a:p>
          <a:p>
            <a:r>
              <a:rPr lang="fr-FR" sz="1200" kern="1200" dirty="0">
                <a:solidFill>
                  <a:schemeClr val="tx1"/>
                </a:solidFill>
                <a:effectLst/>
                <a:latin typeface="+mn-lt"/>
                <a:ea typeface="+mn-ea"/>
                <a:cs typeface="+mn-cs"/>
              </a:rPr>
              <a:t>Deuxièmes Repository pattern : C’est un design pattern assez intéressant (click) puisqu’il permet à la fois de détacher l’implémentation des entités de sa persistance , et simplifier les tests unitaires. Bon il fournis 3 choses : (click) un code de meilleure qualité, une (click) flexibilité au niveau de l’ORM et il permet d'effectuer facilement (click) des tests unitaires. (click) </a:t>
            </a:r>
          </a:p>
          <a:p>
            <a:r>
              <a:rPr lang="fr-FR" sz="1200" kern="1200" dirty="0">
                <a:solidFill>
                  <a:schemeClr val="tx1"/>
                </a:solidFill>
                <a:effectLst/>
                <a:latin typeface="+mn-lt"/>
                <a:ea typeface="+mn-ea"/>
                <a:cs typeface="+mn-cs"/>
              </a:rPr>
              <a:t>Finalement Log4Net : Log4Net est un outil créé (click) par Apache pour aider le développeur à (click) logger des informations vers diverses cibles, ces logs </a:t>
            </a:r>
            <a:r>
              <a:rPr lang="fr-FR" dirty="0"/>
              <a:t>Indique</a:t>
            </a:r>
            <a:r>
              <a:rPr lang="ar-SA" dirty="0"/>
              <a:t> </a:t>
            </a:r>
            <a:r>
              <a:rPr lang="fr-FR" dirty="0"/>
              <a:t>l’emplacement </a:t>
            </a:r>
            <a:r>
              <a:rPr lang="fr-FR" sz="1200" kern="1200" dirty="0">
                <a:solidFill>
                  <a:schemeClr val="tx1"/>
                </a:solidFill>
                <a:effectLst/>
                <a:latin typeface="+mn-lt"/>
                <a:ea typeface="+mn-ea"/>
                <a:cs typeface="+mn-cs"/>
              </a:rPr>
              <a:t>(click) des bugs ce qui facilite la correction et fournie la service de sécurité Non-répudiation.</a:t>
            </a: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11</a:t>
            </a:fld>
            <a:endParaRPr lang="fr-FR" dirty="0"/>
          </a:p>
        </p:txBody>
      </p:sp>
    </p:spTree>
    <p:extLst>
      <p:ext uri="{BB962C8B-B14F-4D97-AF65-F5344CB8AC3E}">
        <p14:creationId xmlns:p14="http://schemas.microsoft.com/office/powerpoint/2010/main" val="308956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le couche le plus important c’est le chef d'orchestre de la solution il fait (click) les vérifications nécessaire une date doit être une date, un numérique doit être numérique, un champ ne peut être vide …etc. et il (click) se charge aussi des algorithmes complexes de la solution.</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12</a:t>
            </a:fld>
            <a:endParaRPr lang="fr-FR" dirty="0"/>
          </a:p>
        </p:txBody>
      </p:sp>
    </p:spTree>
    <p:extLst>
      <p:ext uri="{BB962C8B-B14F-4D97-AF65-F5344CB8AC3E}">
        <p14:creationId xmlns:p14="http://schemas.microsoft.com/office/powerpoint/2010/main" val="211483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couche est l’interface entre la solution et l’utilisateur et les autres applications, dans ce couche nous allons présenter 4 points:</a:t>
            </a:r>
          </a:p>
          <a:p>
            <a:r>
              <a:rPr lang="fr-FR" dirty="0"/>
              <a:t>(click)ASP.NET</a:t>
            </a:r>
          </a:p>
          <a:p>
            <a:r>
              <a:rPr lang="fr-FR" dirty="0"/>
              <a:t>Le (click) Pattern MVC</a:t>
            </a:r>
          </a:p>
          <a:p>
            <a:r>
              <a:rPr lang="fr-FR" dirty="0"/>
              <a:t>(click) Web API</a:t>
            </a:r>
          </a:p>
          <a:p>
            <a:r>
              <a:rPr lang="fr-FR" dirty="0"/>
              <a:t>Et finalement (click) Ninject</a:t>
            </a:r>
          </a:p>
          <a:p>
            <a:r>
              <a:rPr lang="fr-FR" dirty="0"/>
              <a:t>Premièrement (click) ASP.NET </a:t>
            </a:r>
            <a:r>
              <a:rPr lang="fr-FR" sz="1200" kern="1200" dirty="0">
                <a:solidFill>
                  <a:schemeClr val="tx1"/>
                </a:solidFill>
                <a:effectLst/>
                <a:latin typeface="+mn-lt"/>
                <a:ea typeface="+mn-ea"/>
                <a:cs typeface="+mn-cs"/>
              </a:rPr>
              <a:t>est la plateforme de développement de Microsoft permettant la réalisation des applications web. </a:t>
            </a:r>
          </a:p>
          <a:p>
            <a:r>
              <a:rPr lang="fr-FR" sz="1200" kern="1200" dirty="0">
                <a:solidFill>
                  <a:schemeClr val="tx1"/>
                </a:solidFill>
                <a:effectLst/>
                <a:latin typeface="+mn-lt"/>
                <a:ea typeface="+mn-ea"/>
                <a:cs typeface="+mn-cs"/>
              </a:rPr>
              <a:t>ASP.NET nous propose deux logiques pour construire une application web soit (click) WebForms ou MVC.</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13</a:t>
            </a:fld>
            <a:endParaRPr lang="fr-FR" dirty="0"/>
          </a:p>
        </p:txBody>
      </p:sp>
    </p:spTree>
    <p:extLst>
      <p:ext uri="{BB962C8B-B14F-4D97-AF65-F5344CB8AC3E}">
        <p14:creationId xmlns:p14="http://schemas.microsoft.com/office/powerpoint/2010/main" val="323798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patron de conception </a:t>
            </a:r>
            <a:r>
              <a:rPr lang="fr-FR" dirty="0"/>
              <a:t>MVC est l’acronyme de Modèle-Vue-Contrôleur, n</a:t>
            </a:r>
            <a:r>
              <a:rPr lang="fr-FR" sz="1200" kern="1200" dirty="0">
                <a:solidFill>
                  <a:schemeClr val="tx1"/>
                </a:solidFill>
                <a:effectLst/>
                <a:latin typeface="+mn-lt"/>
                <a:ea typeface="+mn-ea"/>
                <a:cs typeface="+mn-cs"/>
              </a:rPr>
              <a:t>ous avons choisi ASP.NET MVC parce que elle offre un cadre de réalisation des applications web, grâce à ce patron de conception réputé, il donne également plus de liberté dans le rendu du HTML en permettant notamment d’utiliser des bibliothèques Javascript externes.</a:t>
            </a:r>
          </a:p>
          <a:p>
            <a:endParaRPr lang="fr-FR" sz="1200" kern="1200" dirty="0">
              <a:solidFill>
                <a:schemeClr val="tx1"/>
              </a:solidFill>
              <a:effectLst/>
              <a:latin typeface="+mn-lt"/>
              <a:ea typeface="+mn-ea"/>
              <a:cs typeface="+mn-cs"/>
            </a:endParaRPr>
          </a:p>
          <a:p>
            <a:r>
              <a:rPr lang="fr-FR" dirty="0"/>
              <a:t>L’utilisateur (click) envoi une requête qui demande l’affichage d’une action et grâce a la fonctionnalité du framework ASP.NET nommé le routage ASP.NET qui est utilisé par le framework MVC pour router (click) les requêtes vers les actions des contrôleurs, et ce dernier va appeler (click) le modèle ou les modèles correspondant et il va (click) créer une vue et il (click) l’envoi a l’utilisateur, on peut aussi appliquer (click) des filtres sur les vues.(click)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14</a:t>
            </a:fld>
            <a:endParaRPr lang="fr-FR" dirty="0"/>
          </a:p>
        </p:txBody>
      </p:sp>
    </p:spTree>
    <p:extLst>
      <p:ext uri="{BB962C8B-B14F-4D97-AF65-F5344CB8AC3E}">
        <p14:creationId xmlns:p14="http://schemas.microsoft.com/office/powerpoint/2010/main" val="52703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Web API est un framework pour la création et la consommation de services (click) HTTP qui permet de rejoindre un nombre illimité de clients : (click)Navigateur web, téléphone, tablettes …etc.. Nous pouvons utiliser (click) XML ou JSON avec notre API, mais aussi d’autre type (click).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15</a:t>
            </a:fld>
            <a:endParaRPr lang="fr-FR" dirty="0"/>
          </a:p>
        </p:txBody>
      </p:sp>
    </p:spTree>
    <p:extLst>
      <p:ext uri="{BB962C8B-B14F-4D97-AF65-F5344CB8AC3E}">
        <p14:creationId xmlns:p14="http://schemas.microsoft.com/office/powerpoint/2010/main" val="217062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Les conteneurs de l’inversion de contrôle sont des outils spécifiquement conçus pour faciliter l'injection de dépendances, des conteneurs propres au framework .NET sont apparus comme (click) spring.net et (click) structuremap et Ninject avec d’autre.</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avons choisi Ninject parce que c’est (click) un petit framework (click) rapide à prendre en main.</a:t>
            </a:r>
          </a:p>
        </p:txBody>
      </p:sp>
      <p:sp>
        <p:nvSpPr>
          <p:cNvPr id="4" name="Slide Number Placeholder 3"/>
          <p:cNvSpPr>
            <a:spLocks noGrp="1"/>
          </p:cNvSpPr>
          <p:nvPr>
            <p:ph type="sldNum" sz="quarter" idx="10"/>
          </p:nvPr>
        </p:nvSpPr>
        <p:spPr/>
        <p:txBody>
          <a:bodyPr/>
          <a:lstStyle/>
          <a:p>
            <a:fld id="{891F62AA-BC5C-443A-A559-3DE029A6F3AC}" type="slidenum">
              <a:rPr lang="fr-FR" smtClean="0"/>
              <a:t>16</a:t>
            </a:fld>
            <a:endParaRPr lang="fr-FR" dirty="0"/>
          </a:p>
        </p:txBody>
      </p:sp>
    </p:spTree>
    <p:extLst>
      <p:ext uri="{BB962C8B-B14F-4D97-AF65-F5344CB8AC3E}">
        <p14:creationId xmlns:p14="http://schemas.microsoft.com/office/powerpoint/2010/main" val="170651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cette slide nous allons </a:t>
            </a:r>
            <a:r>
              <a:rPr lang="fr-FR" sz="1200" kern="1200" dirty="0" err="1">
                <a:solidFill>
                  <a:schemeClr val="tx1"/>
                </a:solidFill>
                <a:effectLst/>
                <a:latin typeface="+mn-lt"/>
                <a:ea typeface="+mn-ea"/>
                <a:cs typeface="+mn-cs"/>
              </a:rPr>
              <a:t>repondre</a:t>
            </a:r>
            <a:r>
              <a:rPr lang="fr-FR" sz="1200" kern="1200" dirty="0">
                <a:solidFill>
                  <a:schemeClr val="tx1"/>
                </a:solidFill>
                <a:effectLst/>
                <a:latin typeface="+mn-lt"/>
                <a:ea typeface="+mn-ea"/>
                <a:cs typeface="+mn-cs"/>
              </a:rPr>
              <a:t> sur 2 questions, la </a:t>
            </a:r>
            <a:r>
              <a:rPr lang="fr-FR" sz="1200" kern="1200" dirty="0" err="1">
                <a:solidFill>
                  <a:schemeClr val="tx1"/>
                </a:solidFill>
                <a:effectLst/>
                <a:latin typeface="+mn-lt"/>
                <a:ea typeface="+mn-ea"/>
                <a:cs typeface="+mn-cs"/>
              </a:rPr>
              <a:t>premiere</a:t>
            </a:r>
            <a:r>
              <a:rPr lang="fr-FR" sz="1200" kern="1200" dirty="0">
                <a:solidFill>
                  <a:schemeClr val="tx1"/>
                </a:solidFill>
                <a:effectLst/>
                <a:latin typeface="+mn-lt"/>
                <a:ea typeface="+mn-ea"/>
                <a:cs typeface="+mn-cs"/>
              </a:rPr>
              <a:t> (click) pour qui </a:t>
            </a:r>
            <a:r>
              <a:rPr lang="fr-FR" sz="1200" kern="1200" dirty="0" err="1">
                <a:solidFill>
                  <a:schemeClr val="tx1"/>
                </a:solidFill>
                <a:effectLst/>
                <a:latin typeface="+mn-lt"/>
                <a:ea typeface="+mn-ea"/>
                <a:cs typeface="+mn-cs"/>
              </a:rPr>
              <a:t>securisons</a:t>
            </a:r>
            <a:r>
              <a:rPr lang="fr-FR" sz="1200" kern="1200" dirty="0">
                <a:solidFill>
                  <a:schemeClr val="tx1"/>
                </a:solidFill>
                <a:effectLst/>
                <a:latin typeface="+mn-lt"/>
                <a:ea typeface="+mn-ea"/>
                <a:cs typeface="+mn-cs"/>
              </a:rPr>
              <a:t> nous une application ? </a:t>
            </a:r>
          </a:p>
          <a:p>
            <a:r>
              <a:rPr lang="fr-FR" sz="1200" kern="1200" dirty="0">
                <a:solidFill>
                  <a:schemeClr val="tx1"/>
                </a:solidFill>
                <a:effectLst/>
                <a:latin typeface="+mn-lt"/>
                <a:ea typeface="+mn-ea"/>
                <a:cs typeface="+mn-cs"/>
              </a:rPr>
              <a:t>L’utilisation d’un firewall est maintenant considérée comme une condition </a:t>
            </a:r>
            <a:r>
              <a:rPr lang="fr-FR" sz="1200" i="1" kern="1200" dirty="0">
                <a:solidFill>
                  <a:schemeClr val="tx1"/>
                </a:solidFill>
                <a:effectLst/>
                <a:latin typeface="+mn-lt"/>
                <a:ea typeface="+mn-ea"/>
                <a:cs typeface="+mn-cs"/>
              </a:rPr>
              <a:t>sine qua non </a:t>
            </a:r>
            <a:r>
              <a:rPr lang="fr-FR" sz="1200" i="0" kern="1200" dirty="0">
                <a:solidFill>
                  <a:schemeClr val="tx1"/>
                </a:solidFill>
                <a:effectLst/>
                <a:latin typeface="+mn-lt"/>
                <a:ea typeface="+mn-ea"/>
                <a:cs typeface="+mn-cs"/>
              </a:rPr>
              <a:t>dans l</a:t>
            </a:r>
            <a:r>
              <a:rPr lang="fr-FR" sz="1200" kern="1200" dirty="0">
                <a:solidFill>
                  <a:schemeClr val="tx1"/>
                </a:solidFill>
                <a:effectLst/>
                <a:latin typeface="+mn-lt"/>
                <a:ea typeface="+mn-ea"/>
                <a:cs typeface="+mn-cs"/>
              </a:rPr>
              <a:t>es plates-formes hébergeant les applications Web . Cependant, la présence d'un firewall procure un faux sentiment de sécurité, or il ne couvre que certains aspects de la protection globale. En particulier, certaines attaques ne peuvent être arrêtées par un firewall.</a:t>
            </a:r>
          </a:p>
          <a:p>
            <a:r>
              <a:rPr lang="fr-FR" sz="1200" kern="1200" dirty="0">
                <a:solidFill>
                  <a:schemeClr val="tx1"/>
                </a:solidFill>
                <a:effectLst/>
                <a:latin typeface="+mn-lt"/>
                <a:ea typeface="+mn-ea"/>
                <a:cs typeface="+mn-cs"/>
              </a:rPr>
              <a:t>Le groupe OWASP vient pour cela de publier la liste des dix </a:t>
            </a:r>
            <a:r>
              <a:rPr lang="fr-FR" sz="1200" u="none" strike="noStrike" kern="1200" dirty="0">
                <a:solidFill>
                  <a:schemeClr val="tx1"/>
                </a:solidFill>
                <a:effectLst/>
                <a:latin typeface="+mn-lt"/>
                <a:ea typeface="+mn-ea"/>
                <a:cs typeface="+mn-cs"/>
              </a:rPr>
              <a:t>failles</a:t>
            </a:r>
            <a:r>
              <a:rPr lang="fr-FR" sz="1200" kern="1200" dirty="0">
                <a:solidFill>
                  <a:schemeClr val="tx1"/>
                </a:solidFill>
                <a:effectLst/>
                <a:latin typeface="+mn-lt"/>
                <a:ea typeface="+mn-ea"/>
                <a:cs typeface="+mn-cs"/>
              </a:rPr>
              <a:t> les plus courantes sur le web. Mais avant tout (click) qu’est ce que c’est OWASP ?</a:t>
            </a:r>
          </a:p>
          <a:p>
            <a:r>
              <a:rPr lang="fr-FR" sz="1200" kern="1200" dirty="0">
                <a:solidFill>
                  <a:schemeClr val="tx1"/>
                </a:solidFill>
                <a:effectLst/>
                <a:latin typeface="+mn-lt"/>
                <a:ea typeface="+mn-ea"/>
                <a:cs typeface="+mn-cs"/>
              </a:rPr>
              <a:t>L'OWASP ou Open Web </a:t>
            </a:r>
            <a:r>
              <a:rPr lang="fr-FR" sz="1200" u="none" strike="noStrike" kern="1200" dirty="0">
                <a:solidFill>
                  <a:schemeClr val="tx1"/>
                </a:solidFill>
                <a:effectLst/>
                <a:latin typeface="+mn-lt"/>
                <a:ea typeface="+mn-ea"/>
                <a:cs typeface="+mn-cs"/>
              </a:rPr>
              <a:t>Application</a:t>
            </a:r>
            <a:r>
              <a:rPr lang="fr-FR" sz="1200" kern="1200" dirty="0">
                <a:solidFill>
                  <a:schemeClr val="tx1"/>
                </a:solidFill>
                <a:effectLst/>
                <a:latin typeface="+mn-lt"/>
                <a:ea typeface="+mn-ea"/>
                <a:cs typeface="+mn-cs"/>
              </a:rPr>
              <a:t> Security Project est un projet Open Source. Il réunit des experts bénévoles autour d'un objectif commun : éduquer les professionnels du </a:t>
            </a:r>
            <a:r>
              <a:rPr lang="fr-FR" sz="1200" u="none" strike="noStrike" kern="1200" dirty="0">
                <a:solidFill>
                  <a:schemeClr val="tx1"/>
                </a:solidFill>
                <a:effectLst/>
                <a:latin typeface="+mn-lt"/>
                <a:ea typeface="+mn-ea"/>
                <a:cs typeface="+mn-cs"/>
              </a:rPr>
              <a:t>web</a:t>
            </a:r>
            <a:r>
              <a:rPr lang="fr-FR" sz="1200" kern="1200" dirty="0">
                <a:solidFill>
                  <a:schemeClr val="tx1"/>
                </a:solidFill>
                <a:effectLst/>
                <a:latin typeface="+mn-lt"/>
                <a:ea typeface="+mn-ea"/>
                <a:cs typeface="+mn-cs"/>
              </a:rPr>
              <a:t> en </a:t>
            </a:r>
            <a:r>
              <a:rPr lang="fr-FR" sz="1200" u="none" strike="noStrike" kern="1200" dirty="0">
                <a:solidFill>
                  <a:schemeClr val="tx1"/>
                </a:solidFill>
                <a:effectLst/>
                <a:latin typeface="+mn-lt"/>
                <a:ea typeface="+mn-ea"/>
                <a:cs typeface="+mn-cs"/>
              </a:rPr>
              <a:t>matière</a:t>
            </a:r>
            <a:r>
              <a:rPr lang="fr-FR" sz="1200" kern="1200" dirty="0">
                <a:solidFill>
                  <a:schemeClr val="tx1"/>
                </a:solidFill>
                <a:effectLst/>
                <a:latin typeface="+mn-lt"/>
                <a:ea typeface="+mn-ea"/>
                <a:cs typeface="+mn-cs"/>
              </a:rPr>
              <a:t> de sécurité.(click)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17</a:t>
            </a:fld>
            <a:endParaRPr lang="fr-FR" dirty="0"/>
          </a:p>
        </p:txBody>
      </p:sp>
    </p:spTree>
    <p:extLst>
      <p:ext uri="{BB962C8B-B14F-4D97-AF65-F5344CB8AC3E}">
        <p14:creationId xmlns:p14="http://schemas.microsoft.com/office/powerpoint/2010/main" val="217572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 projet nous a donné l’opportunité de s’initier à la vie professionnelle dans un milieu réel et avoir un début d’expérience significatif, et il nous a appris comment dès le matin on peut prendre le parti de la gaieté, comment réussir de bonnes relations pour assurer un travail de groupe, comment compter sur soi pour résoudre les problèmes au cas où ils se présentent, comment être méticuleuses dans notre travail, comment être attentives aux indications de notre encadreur, comment être bien organisées pour accomplir dans les meilleurs délais, et meilleures conditions les tâches qui nous sont confiées.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projet peut être amélioré, et ce, en lui ajoutant la bibliothèque </a:t>
            </a:r>
            <a:r>
              <a:rPr lang="fr-FR" sz="1200" b="1" i="1" kern="1200" dirty="0" err="1">
                <a:solidFill>
                  <a:schemeClr val="tx1"/>
                </a:solidFill>
                <a:effectLst/>
                <a:latin typeface="+mn-lt"/>
                <a:ea typeface="+mn-ea"/>
                <a:cs typeface="+mn-cs"/>
              </a:rPr>
              <a:t>SignalR</a:t>
            </a:r>
            <a:r>
              <a:rPr lang="fr-FR" sz="1200" kern="1200" dirty="0">
                <a:solidFill>
                  <a:schemeClr val="tx1"/>
                </a:solidFill>
                <a:effectLst/>
                <a:latin typeface="+mn-lt"/>
                <a:ea typeface="+mn-ea"/>
                <a:cs typeface="+mn-cs"/>
              </a:rPr>
              <a:t> de Microsoft pour gérer les notifications en temps réel, en lui ajoutant aussi les contrôleurs </a:t>
            </a:r>
            <a:r>
              <a:rPr lang="fr-FR" sz="1200" b="1" i="1" kern="1200" dirty="0">
                <a:solidFill>
                  <a:schemeClr val="tx1"/>
                </a:solidFill>
                <a:effectLst/>
                <a:latin typeface="+mn-lt"/>
                <a:ea typeface="+mn-ea"/>
                <a:cs typeface="+mn-cs"/>
              </a:rPr>
              <a:t>Web API</a:t>
            </a:r>
            <a:r>
              <a:rPr lang="fr-FR" sz="1200" kern="1200" dirty="0">
                <a:solidFill>
                  <a:schemeClr val="tx1"/>
                </a:solidFill>
                <a:effectLst/>
                <a:latin typeface="+mn-lt"/>
                <a:ea typeface="+mn-ea"/>
                <a:cs typeface="+mn-cs"/>
              </a:rPr>
              <a:t> et le développement d’une application mobile, et encore la solution est </a:t>
            </a:r>
            <a:r>
              <a:rPr lang="fr-FR" sz="1200" b="1" i="1" kern="1200" dirty="0">
                <a:solidFill>
                  <a:schemeClr val="tx1"/>
                </a:solidFill>
                <a:effectLst/>
                <a:latin typeface="+mn-lt"/>
                <a:ea typeface="+mn-ea"/>
                <a:cs typeface="+mn-cs"/>
              </a:rPr>
              <a:t>extensible</a:t>
            </a:r>
            <a:r>
              <a:rPr lang="fr-FR" sz="1200" kern="1200" dirty="0">
                <a:solidFill>
                  <a:schemeClr val="tx1"/>
                </a:solidFill>
                <a:effectLst/>
                <a:latin typeface="+mn-lt"/>
                <a:ea typeface="+mn-ea"/>
                <a:cs typeface="+mn-cs"/>
              </a:rPr>
              <a:t> c'est-à-dire qu'il pourra y avoir une possibilité d'ajouter ou de modifier de nouvelles fonctionnalités.</a:t>
            </a:r>
          </a:p>
          <a:p>
            <a:r>
              <a:rPr lang="fr-FR"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Finalement nous adressons nos vifs remerciements a notre encadreur Dr. </a:t>
            </a:r>
            <a:r>
              <a:rPr lang="fr-FR" sz="1200" kern="1200" dirty="0" err="1">
                <a:solidFill>
                  <a:schemeClr val="tx1"/>
                </a:solidFill>
                <a:effectLst/>
                <a:latin typeface="+mn-lt"/>
                <a:ea typeface="+mn-ea"/>
                <a:cs typeface="+mn-cs"/>
              </a:rPr>
              <a:t>Ethmane</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Ould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Ebbe</a:t>
            </a:r>
            <a:r>
              <a:rPr lang="fr-FR" sz="1200" kern="1200" dirty="0">
                <a:solidFill>
                  <a:schemeClr val="tx1"/>
                </a:solidFill>
                <a:effectLst/>
                <a:latin typeface="+mn-lt"/>
                <a:ea typeface="+mn-ea"/>
                <a:cs typeface="+mn-cs"/>
              </a:rPr>
              <a:t> pour son encadrement, son soutien sans failles et sa disponibilité, nous tenons également à remercier et exprimer notre profond respect aux membres de jury d’avoir accepté de juger ce travail.</a:t>
            </a:r>
          </a:p>
          <a:p>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MERCI</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19</a:t>
            </a:fld>
            <a:endParaRPr lang="fr-FR" dirty="0"/>
          </a:p>
        </p:txBody>
      </p:sp>
    </p:spTree>
    <p:extLst>
      <p:ext uri="{BB962C8B-B14F-4D97-AF65-F5344CB8AC3E}">
        <p14:creationId xmlns:p14="http://schemas.microsoft.com/office/powerpoint/2010/main" val="19815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la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partie conception représente la partie la plus importante de la solution parce que c’est l’endroit ou on va analyser les besoins et comment peut on répondre a ces besoins et pour présentera cette partie on doit présenter quatre points:</a:t>
            </a:r>
          </a:p>
          <a:p>
            <a:r>
              <a:rPr lang="fr-FR" dirty="0"/>
              <a:t>Premièrement (click) la modélisation de la base de données.</a:t>
            </a:r>
          </a:p>
          <a:p>
            <a:r>
              <a:rPr lang="fr-FR" dirty="0"/>
              <a:t>Ensuite (click) les outils qu’on va utiliser durant le développement.</a:t>
            </a:r>
          </a:p>
          <a:p>
            <a:r>
              <a:rPr lang="fr-FR" dirty="0"/>
              <a:t>Et après les principes (click) qu’on doit respecter pour la production d’une solution avec une très bonne qualité.</a:t>
            </a:r>
          </a:p>
          <a:p>
            <a:r>
              <a:rPr lang="fr-FR" dirty="0"/>
              <a:t>Et(click) finalement l’architecture de la solution(click).</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Merise et UML sont deux grands principes de la modélisation d'un système d'information. Néanmoins, ils ne sont pas aussi proches qu'on pourrait le penser.</a:t>
            </a:r>
          </a:p>
          <a:p>
            <a:r>
              <a:rPr lang="fr-FR" sz="1200" kern="1200" dirty="0">
                <a:solidFill>
                  <a:schemeClr val="tx1"/>
                </a:solidFill>
                <a:effectLst/>
                <a:latin typeface="+mn-lt"/>
                <a:ea typeface="+mn-ea"/>
                <a:cs typeface="+mn-cs"/>
              </a:rPr>
              <a:t>Pourquoi (click) on a choisi merise ? Pour deux raisons :</a:t>
            </a:r>
          </a:p>
          <a:p>
            <a:r>
              <a:rPr lang="fr-FR" sz="1200" kern="1200" dirty="0">
                <a:solidFill>
                  <a:schemeClr val="tx1"/>
                </a:solidFill>
                <a:effectLst/>
                <a:latin typeface="+mn-lt"/>
                <a:ea typeface="+mn-ea"/>
                <a:cs typeface="+mn-cs"/>
              </a:rPr>
              <a:t>MERISE présente l'intérêt d'avoir des modèles logiques (click) moins détaillés facilement compréhensibles.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MERISE est une méthode plus généraliste. (click) Elle donne une vue globale de la solution sans autant entrer dans les petits détails.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la conception de (click) la base de données nous avons considéré trois critères : (click) la non-redondance, (click) la cohérence et (click) la normalisation ce qui nous mène à la création (click) de 14 entités et 16 relations.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Un outil de développement est un logiciel qui aide un développeur dans le déroulement d’une activité de développement, et les outils que nous avons utilisés sont : (click)</a:t>
            </a:r>
          </a:p>
          <a:p>
            <a:r>
              <a:rPr lang="fr-FR" sz="1200" kern="1200" dirty="0">
                <a:solidFill>
                  <a:schemeClr val="tx1"/>
                </a:solidFill>
                <a:effectLst/>
                <a:latin typeface="+mn-lt"/>
                <a:ea typeface="+mn-ea"/>
                <a:cs typeface="+mn-cs"/>
              </a:rPr>
              <a:t>JMerise : dédié à la modélisation des MCD pour Merise.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Microsoft (click) SQL Server 2016 : un SGBDR qui offre plusieurs avantages dont la scalabilité, la redondance, la génération de rapports et la synchronisation.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Management Studio 2016 : </a:t>
            </a:r>
            <a:r>
              <a:rPr lang="fr-FR" sz="1200" kern="1200" dirty="0">
                <a:solidFill>
                  <a:schemeClr val="tx1"/>
                </a:solidFill>
                <a:effectLst/>
                <a:latin typeface="+mn-lt"/>
                <a:ea typeface="+mn-ea"/>
                <a:cs typeface="+mn-cs"/>
              </a:rPr>
              <a:t>un environnement intégré qui permet d'avoir accès, de configurer, de gérer, d'administrer et de développer tous les composants de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Visual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Studio 2015 : </a:t>
            </a:r>
            <a:r>
              <a:rPr lang="fr-FR" sz="1200" kern="1200" dirty="0">
                <a:solidFill>
                  <a:schemeClr val="tx1"/>
                </a:solidFill>
                <a:effectLst/>
                <a:latin typeface="+mn-lt"/>
                <a:ea typeface="+mn-ea"/>
                <a:cs typeface="+mn-cs"/>
              </a:rPr>
              <a:t>un véritable « couteau suisse » dans le monde du développement, il permet de développer tout type d’application : Cloud, mobile, web, multiplateforme, desktop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GIT (click) : C’est un logiciel de gestion de versions très puissant et récent, créé par Linus Torvalds le créateur du système d’exploitation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kern="1200" dirty="0">
                <a:solidFill>
                  <a:schemeClr val="tx1"/>
                </a:solidFill>
                <a:effectLst/>
                <a:latin typeface="+mn-lt"/>
                <a:ea typeface="+mn-ea"/>
                <a:cs typeface="+mn-cs"/>
              </a:rPr>
              <a:t>Bitbucket </a:t>
            </a:r>
            <a:r>
              <a:rPr lang="fr-FR" sz="1200" kern="1200" dirty="0">
                <a:solidFill>
                  <a:schemeClr val="tx1"/>
                </a:solidFill>
                <a:effectLst/>
                <a:latin typeface="+mn-lt"/>
                <a:ea typeface="+mn-ea"/>
                <a:cs typeface="+mn-cs"/>
              </a:rPr>
              <a:t>(click) </a:t>
            </a:r>
            <a:r>
              <a:rPr lang="fr-FR" sz="1200" b="0" u="none" kern="1200" dirty="0">
                <a:solidFill>
                  <a:schemeClr val="tx1"/>
                </a:solidFill>
                <a:effectLst/>
                <a:latin typeface="+mn-lt"/>
                <a:ea typeface="+mn-ea"/>
                <a:cs typeface="+mn-cs"/>
              </a:rPr>
              <a:t>: c’est une service web d'hébergement et de gestion de développement logiciel utilisant les logiciels de gestion de versions Git et Mercurial.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7</a:t>
            </a:fld>
            <a:endParaRPr lang="fr-FR" dirty="0"/>
          </a:p>
        </p:txBody>
      </p:sp>
    </p:spTree>
    <p:extLst>
      <p:ext uri="{BB962C8B-B14F-4D97-AF65-F5344CB8AC3E}">
        <p14:creationId xmlns:p14="http://schemas.microsoft.com/office/powerpoint/2010/main" val="236406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but de ces principes est d’améliorer le design de nos applications et ainsi les rendre plus facilement maintenable et lisible et faciliter les éventuelles évolutions.</a:t>
            </a:r>
          </a:p>
          <a:p>
            <a:r>
              <a:rPr lang="fr-FR" sz="1200" kern="1200" dirty="0">
                <a:solidFill>
                  <a:schemeClr val="tx1"/>
                </a:solidFill>
                <a:effectLst/>
                <a:latin typeface="+mn-lt"/>
                <a:ea typeface="+mn-ea"/>
                <a:cs typeface="+mn-cs"/>
              </a:rPr>
              <a:t>SOLID est un acronyme introduit au début des années (click) 2000 par Robert Cecil Martin. Qui est dans l’industrie des logiciels (click) depuis 1970 c’est aussi l’inventeur de (click) la méthode agile pour la gestion des projets et la créateur (click) de l’organisation Clean Coders.</a:t>
            </a:r>
          </a:p>
          <a:p>
            <a:r>
              <a:rPr lang="fr-FR" sz="1200" kern="1200" dirty="0">
                <a:solidFill>
                  <a:schemeClr val="tx1"/>
                </a:solidFill>
                <a:effectLst/>
                <a:latin typeface="+mn-lt"/>
                <a:ea typeface="+mn-ea"/>
                <a:cs typeface="+mn-cs"/>
              </a:rPr>
              <a:t>Bon Solid résume 5 principes clés à appliquer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Single </a:t>
            </a:r>
            <a:r>
              <a:rPr lang="fr-FR" sz="1200" kern="1200" dirty="0">
                <a:solidFill>
                  <a:schemeClr val="tx1"/>
                </a:solidFill>
                <a:effectLst/>
                <a:latin typeface="+mn-lt"/>
                <a:ea typeface="+mn-ea"/>
                <a:cs typeface="+mn-cs"/>
              </a:rPr>
              <a:t>(click) </a:t>
            </a:r>
            <a:r>
              <a:rPr lang="fr-FR" b="1" dirty="0"/>
              <a:t>Responsibilty Principle : </a:t>
            </a:r>
            <a:r>
              <a:rPr lang="fr-FR" dirty="0"/>
              <a:t>une classe ne doit posséder qu’une et une seule responsabilité.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Open </a:t>
            </a:r>
            <a:r>
              <a:rPr lang="fr-FR" sz="1200" kern="1200" dirty="0">
                <a:solidFill>
                  <a:schemeClr val="tx1"/>
                </a:solidFill>
                <a:effectLst/>
                <a:latin typeface="+mn-lt"/>
                <a:ea typeface="+mn-ea"/>
                <a:cs typeface="+mn-cs"/>
              </a:rPr>
              <a:t>(click) </a:t>
            </a:r>
            <a:r>
              <a:rPr lang="fr-FR" b="1" dirty="0"/>
              <a:t>Closed Principle : </a:t>
            </a:r>
            <a:r>
              <a:rPr lang="fr-FR" sz="1200" kern="1200" dirty="0">
                <a:solidFill>
                  <a:schemeClr val="tx1"/>
                </a:solidFill>
                <a:effectLst/>
                <a:latin typeface="+mn-lt"/>
                <a:ea typeface="+mn-ea"/>
                <a:cs typeface="+mn-cs"/>
              </a:rPr>
              <a:t>Les entités logicielles doivent être ouvertes aux extensions, mais fermées aux 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Liskov </a:t>
            </a:r>
            <a:r>
              <a:rPr lang="fr-FR" sz="1200" kern="1200" dirty="0">
                <a:solidFill>
                  <a:schemeClr val="tx1"/>
                </a:solidFill>
                <a:effectLst/>
                <a:latin typeface="+mn-lt"/>
                <a:ea typeface="+mn-ea"/>
                <a:cs typeface="+mn-cs"/>
              </a:rPr>
              <a:t>(click) </a:t>
            </a:r>
            <a:r>
              <a:rPr lang="fr-FR" b="1" dirty="0"/>
              <a:t>Substitution Principle : </a:t>
            </a:r>
            <a:r>
              <a:rPr lang="fr-FR" sz="1200" kern="1200" dirty="0">
                <a:solidFill>
                  <a:schemeClr val="tx1"/>
                </a:solidFill>
                <a:effectLst/>
                <a:latin typeface="+mn-lt"/>
                <a:ea typeface="+mn-ea"/>
                <a:cs typeface="+mn-cs"/>
              </a:rPr>
              <a:t>assurer que notre hiérarchie suit un fonctionnement logique et cohérent.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Interface </a:t>
            </a:r>
            <a:r>
              <a:rPr lang="fr-FR" sz="1200" kern="1200" dirty="0">
                <a:solidFill>
                  <a:schemeClr val="tx1"/>
                </a:solidFill>
                <a:effectLst/>
                <a:latin typeface="+mn-lt"/>
                <a:ea typeface="+mn-ea"/>
                <a:cs typeface="+mn-cs"/>
              </a:rPr>
              <a:t>(click) </a:t>
            </a:r>
            <a:r>
              <a:rPr lang="fr-FR" b="1" dirty="0"/>
              <a:t>Segregation Principle : </a:t>
            </a:r>
            <a:r>
              <a:rPr lang="fr-FR" dirty="0"/>
              <a:t>utiliser les interfaces pour définir des contrats, des ensembles de fonctionnalités répondant à un besoin fonctionnel.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Dependency </a:t>
            </a:r>
            <a:r>
              <a:rPr lang="fr-FR" sz="1200" kern="1200" dirty="0">
                <a:solidFill>
                  <a:schemeClr val="tx1"/>
                </a:solidFill>
                <a:effectLst/>
                <a:latin typeface="+mn-lt"/>
                <a:ea typeface="+mn-ea"/>
                <a:cs typeface="+mn-cs"/>
              </a:rPr>
              <a:t>(click) </a:t>
            </a:r>
            <a:r>
              <a:rPr lang="fr-FR" b="1" dirty="0"/>
              <a:t>Inversion Principle : </a:t>
            </a:r>
            <a:r>
              <a:rPr lang="fr-FR" dirty="0"/>
              <a:t>Les modules de haut niveau ne doivent pas dépendre des modules de bas niveau. Les deux doivent dépendre d'abstractions.</a:t>
            </a:r>
            <a:r>
              <a:rPr lang="fr-FR" sz="1200" kern="1200" dirty="0">
                <a:solidFill>
                  <a:schemeClr val="tx1"/>
                </a:solidFill>
                <a:effectLst/>
                <a:latin typeface="+mn-lt"/>
                <a:ea typeface="+mn-ea"/>
                <a:cs typeface="+mn-cs"/>
              </a:rPr>
              <a:t> (click) </a:t>
            </a:r>
            <a:endParaRPr lang="fr-FR" b="1" dirty="0"/>
          </a:p>
        </p:txBody>
      </p:sp>
      <p:sp>
        <p:nvSpPr>
          <p:cNvPr id="4" name="Slide Number Placeholder 3"/>
          <p:cNvSpPr>
            <a:spLocks noGrp="1"/>
          </p:cNvSpPr>
          <p:nvPr>
            <p:ph type="sldNum" sz="quarter" idx="10"/>
          </p:nvPr>
        </p:nvSpPr>
        <p:spPr/>
        <p:txBody>
          <a:bodyPr/>
          <a:lstStyle/>
          <a:p>
            <a:fld id="{891F62AA-BC5C-443A-A559-3DE029A6F3AC}" type="slidenum">
              <a:rPr lang="fr-FR" smtClean="0"/>
              <a:t>8</a:t>
            </a:fld>
            <a:endParaRPr lang="fr-FR" dirty="0"/>
          </a:p>
        </p:txBody>
      </p:sp>
    </p:spTree>
    <p:extLst>
      <p:ext uri="{BB962C8B-B14F-4D97-AF65-F5344CB8AC3E}">
        <p14:creationId xmlns:p14="http://schemas.microsoft.com/office/powerpoint/2010/main" val="337520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séparation par couches de responsabilités sert à découpler au maximum une couche de l'autre afin d'éviter l'impact d'évolutions futures et la maintenabilité de la solution.</a:t>
            </a:r>
          </a:p>
          <a:p>
            <a:r>
              <a:rPr lang="fr-FR" sz="1200" b="0" i="0" u="none" strike="noStrike" kern="1200" baseline="0" dirty="0">
                <a:solidFill>
                  <a:schemeClr val="tx1"/>
                </a:solidFill>
                <a:latin typeface="+mn-lt"/>
                <a:ea typeface="+mn-ea"/>
                <a:cs typeface="+mn-cs"/>
              </a:rPr>
              <a:t>À cet effet on a décidé de découper la solution en 3 couches :</a:t>
            </a:r>
          </a:p>
          <a:p>
            <a:r>
              <a:rPr lang="fr-FR" sz="1200" b="0" i="0" u="none" strike="noStrike" kern="1200" baseline="0" dirty="0">
                <a:solidFill>
                  <a:schemeClr val="tx1"/>
                </a:solidFill>
                <a:latin typeface="+mn-lt"/>
                <a:ea typeface="+mn-ea"/>
                <a:cs typeface="+mn-cs"/>
              </a:rPr>
              <a:t>Couche (click) DAL : </a:t>
            </a:r>
            <a:r>
              <a:rPr lang="fr-FR" sz="1200" b="0" i="0" u="none" strike="noStrike" kern="1200" baseline="0" dirty="0">
                <a:solidFill>
                  <a:schemeClr val="tx1"/>
                </a:solidFill>
                <a:effectLst/>
                <a:latin typeface="+mn-lt"/>
                <a:ea typeface="+mn-ea"/>
                <a:cs typeface="+mn-cs"/>
              </a:rPr>
              <a:t>qui est chargé de l’</a:t>
            </a:r>
            <a:r>
              <a:rPr lang="fr-FR" sz="1200" b="0" kern="1200" dirty="0">
                <a:solidFill>
                  <a:schemeClr val="tx1"/>
                </a:solidFill>
                <a:effectLst/>
                <a:latin typeface="+mn-lt"/>
                <a:ea typeface="+mn-ea"/>
                <a:cs typeface="+mn-cs"/>
              </a:rPr>
              <a:t>accès aux données </a:t>
            </a:r>
            <a:r>
              <a:rPr lang="fr-FR" sz="1200" b="0" u="none" strike="noStrike" kern="1200" dirty="0">
                <a:solidFill>
                  <a:schemeClr val="tx1"/>
                </a:solidFill>
                <a:effectLst/>
                <a:latin typeface="+mn-lt"/>
                <a:ea typeface="+mn-ea"/>
                <a:cs typeface="+mn-cs"/>
              </a:rPr>
              <a:t>persistantes.</a:t>
            </a:r>
          </a:p>
          <a:p>
            <a:r>
              <a:rPr lang="fr-FR" sz="1200" b="0" i="0" u="none" strike="noStrike" kern="1200" baseline="0" dirty="0">
                <a:solidFill>
                  <a:schemeClr val="tx1"/>
                </a:solidFill>
                <a:effectLst/>
                <a:latin typeface="+mn-lt"/>
                <a:ea typeface="+mn-ea"/>
                <a:cs typeface="+mn-cs"/>
              </a:rPr>
              <a:t>Couche </a:t>
            </a:r>
            <a:r>
              <a:rPr lang="fr-FR" sz="1200" b="0" i="0" u="none" strike="noStrike" kern="1200" baseline="0" dirty="0">
                <a:solidFill>
                  <a:schemeClr val="tx1"/>
                </a:solidFill>
                <a:latin typeface="+mn-lt"/>
                <a:ea typeface="+mn-ea"/>
                <a:cs typeface="+mn-cs"/>
              </a:rPr>
              <a:t>(click) </a:t>
            </a:r>
            <a:r>
              <a:rPr lang="fr-FR" sz="1200" b="0" i="0" u="none" strike="noStrike" kern="1200" baseline="0" dirty="0">
                <a:solidFill>
                  <a:schemeClr val="tx1"/>
                </a:solidFill>
                <a:effectLst/>
                <a:latin typeface="+mn-lt"/>
                <a:ea typeface="+mn-ea"/>
                <a:cs typeface="+mn-cs"/>
              </a:rPr>
              <a:t>BLL : </a:t>
            </a:r>
            <a:r>
              <a:rPr lang="fr-FR" sz="1200" b="0" i="0" u="none" strike="noStrike" kern="1200" baseline="0" dirty="0">
                <a:solidFill>
                  <a:schemeClr val="tx1"/>
                </a:solidFill>
                <a:latin typeface="+mn-lt"/>
                <a:ea typeface="+mn-ea"/>
                <a:cs typeface="+mn-cs"/>
              </a:rPr>
              <a:t>contient les traitements représentant les règles métier.</a:t>
            </a:r>
          </a:p>
          <a:p>
            <a:r>
              <a:rPr lang="fr-FR" sz="1200" b="0" i="0" u="none" strike="noStrike" kern="1200" baseline="0" dirty="0">
                <a:solidFill>
                  <a:schemeClr val="tx1"/>
                </a:solidFill>
                <a:latin typeface="+mn-lt"/>
                <a:ea typeface="+mn-ea"/>
                <a:cs typeface="+mn-cs"/>
              </a:rPr>
              <a:t>Couche (click) présentation : contient les différents types de clients, léger ou lourd.</a:t>
            </a:r>
          </a:p>
        </p:txBody>
      </p:sp>
      <p:sp>
        <p:nvSpPr>
          <p:cNvPr id="4" name="Slide Number Placeholder 3"/>
          <p:cNvSpPr>
            <a:spLocks noGrp="1"/>
          </p:cNvSpPr>
          <p:nvPr>
            <p:ph type="sldNum" sz="quarter" idx="10"/>
          </p:nvPr>
        </p:nvSpPr>
        <p:spPr/>
        <p:txBody>
          <a:bodyPr/>
          <a:lstStyle/>
          <a:p>
            <a:fld id="{891F62AA-BC5C-443A-A559-3DE029A6F3AC}" type="slidenum">
              <a:rPr lang="fr-FR" smtClean="0"/>
              <a:t>9</a:t>
            </a:fld>
            <a:endParaRPr lang="fr-FR" dirty="0"/>
          </a:p>
        </p:txBody>
      </p:sp>
    </p:spTree>
    <p:extLst>
      <p:ext uri="{BB962C8B-B14F-4D97-AF65-F5344CB8AC3E}">
        <p14:creationId xmlns:p14="http://schemas.microsoft.com/office/powerpoint/2010/main" val="63617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04/06/2017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04/06/2017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diagramData" Target="../diagrams/data2.xm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diagramDrawing" Target="../diagrams/drawing2.xml"/><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diagramColors" Target="../diagrams/colors2.xml"/><Relationship Id="rId4" Type="http://schemas.openxmlformats.org/officeDocument/2006/relationships/image" Target="../media/image34.png"/><Relationship Id="rId9" Type="http://schemas.openxmlformats.org/officeDocument/2006/relationships/diagramQuickStyle" Target="../diagrams/quickStyle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1.jpe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Double Brace 15"/>
          <p:cNvSpPr/>
          <p:nvPr/>
        </p:nvSpPr>
        <p:spPr>
          <a:xfrm>
            <a:off x="8095629" y="4384447"/>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23996" y="1119025"/>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31048" y="1751007"/>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Flexibilité</a:t>
            </a:r>
          </a:p>
        </p:txBody>
      </p:sp>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000"/>
                                        <p:tgtEl>
                                          <p:spTgt spid="8"/>
                                        </p:tgtEl>
                                      </p:cBhvr>
                                    </p:animEffect>
                                  </p:childTnLst>
                                </p:cTn>
                              </p:par>
                              <p:par>
                                <p:cTn id="19"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20" dur="1300" fill="hold"/>
                                        <p:tgtEl>
                                          <p:spTgt spid="11"/>
                                        </p:tgtEl>
                                        <p:attrNameLst>
                                          <p:attrName>ppt_x</p:attrName>
                                          <p:attrName>ppt_y</p:attrName>
                                        </p:attrNameLst>
                                      </p:cBhvr>
                                      <p:rCtr x="16953" y="-370"/>
                                    </p:animMotion>
                                  </p:childTnLst>
                                </p:cTn>
                              </p:par>
                            </p:childTnLst>
                          </p:cTn>
                        </p:par>
                        <p:par>
                          <p:cTn id="21" fill="hold">
                            <p:stCondLst>
                              <p:cond delay="2028"/>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grpId="2" nodeType="clickEffect">
                                  <p:stCondLst>
                                    <p:cond delay="0"/>
                                  </p:stCondLst>
                                  <p:iterate type="wd">
                                    <p:tmPct val="0"/>
                                  </p:iterate>
                                  <p:childTnLst>
                                    <p:animClr clrSpc="rgb" dir="cw">
                                      <p:cBhvr override="childStyle">
                                        <p:cTn id="104" dur="1000" fill="hold"/>
                                        <p:tgtEl>
                                          <p:spTgt spid="16">
                                            <p:txEl>
                                              <p:pRg st="1" end="1"/>
                                            </p:txEl>
                                          </p:spTgt>
                                        </p:tgtEl>
                                        <p:attrNameLst>
                                          <p:attrName>style.color</p:attrName>
                                        </p:attrNameLst>
                                      </p:cBhvr>
                                      <p:to>
                                        <a:srgbClr val="2F5496"/>
                                      </p:to>
                                    </p:animClr>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iterate type="wd">
                                    <p:tmPct val="0"/>
                                  </p:iterate>
                                  <p:childTnLst>
                                    <p:animEffect transition="out" filter="fade">
                                      <p:cBhvr>
                                        <p:cTn id="108" dur="250"/>
                                        <p:tgtEl>
                                          <p:spTgt spid="16">
                                            <p:txEl>
                                              <p:pRg st="2" end="2"/>
                                            </p:txEl>
                                          </p:spTgt>
                                        </p:tgtEl>
                                      </p:cBhvr>
                                    </p:animEffect>
                                    <p:set>
                                      <p:cBhvr>
                                        <p:cTn id="109" dur="1" fill="hold">
                                          <p:stCondLst>
                                            <p:cond delay="249"/>
                                          </p:stCondLst>
                                        </p:cTn>
                                        <p:tgtEl>
                                          <p:spTgt spid="16">
                                            <p:txEl>
                                              <p:pRg st="2" end="2"/>
                                            </p:txEl>
                                          </p:spTgt>
                                        </p:tgtEl>
                                        <p:attrNameLst>
                                          <p:attrName>style.visibility</p:attrName>
                                        </p:attrNameLst>
                                      </p:cBhvr>
                                      <p:to>
                                        <p:strVal val="hidden"/>
                                      </p:to>
                                    </p:set>
                                  </p:childTnLst>
                                </p:cTn>
                              </p:par>
                            </p:childTnLst>
                          </p:cTn>
                        </p:par>
                        <p:par>
                          <p:cTn id="110" fill="hold">
                            <p:stCondLst>
                              <p:cond delay="25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1" end="1"/>
                                            </p:txEl>
                                          </p:spTgt>
                                        </p:tgtEl>
                                      </p:cBhvr>
                                    </p:animEffect>
                                    <p:set>
                                      <p:cBhvr>
                                        <p:cTn id="113" dur="1" fill="hold">
                                          <p:stCondLst>
                                            <p:cond delay="249"/>
                                          </p:stCondLst>
                                        </p:cTn>
                                        <p:tgtEl>
                                          <p:spTgt spid="16">
                                            <p:txEl>
                                              <p:pRg st="1" end="1"/>
                                            </p:txEl>
                                          </p:spTgt>
                                        </p:tgtEl>
                                        <p:attrNameLst>
                                          <p:attrName>style.visibility</p:attrName>
                                        </p:attrNameLst>
                                      </p:cBhvr>
                                      <p:to>
                                        <p:strVal val="hidden"/>
                                      </p:to>
                                    </p:set>
                                  </p:childTnLst>
                                </p:cTn>
                              </p:par>
                            </p:childTnLst>
                          </p:cTn>
                        </p:par>
                        <p:par>
                          <p:cTn id="114" fill="hold">
                            <p:stCondLst>
                              <p:cond delay="500"/>
                            </p:stCondLst>
                            <p:childTnLst>
                              <p:par>
                                <p:cTn id="115" presetID="10" presetClass="exit" presetSubtype="0" fill="hold" grpId="1" nodeType="afterEffect">
                                  <p:stCondLst>
                                    <p:cond delay="0"/>
                                  </p:stCondLst>
                                  <p:iterate type="wd">
                                    <p:tmPct val="0"/>
                                  </p:iterate>
                                  <p:childTnLst>
                                    <p:animEffect transition="out" filter="fade">
                                      <p:cBhvr>
                                        <p:cTn id="116" dur="250"/>
                                        <p:tgtEl>
                                          <p:spTgt spid="16">
                                            <p:txEl>
                                              <p:pRg st="0" end="0"/>
                                            </p:txEl>
                                          </p:spTgt>
                                        </p:tgtEl>
                                      </p:cBhvr>
                                    </p:animEffect>
                                    <p:set>
                                      <p:cBhvr>
                                        <p:cTn id="117" dur="1" fill="hold">
                                          <p:stCondLst>
                                            <p:cond delay="249"/>
                                          </p:stCondLst>
                                        </p:cTn>
                                        <p:tgtEl>
                                          <p:spTgt spid="16">
                                            <p:txEl>
                                              <p:pRg st="0" end="0"/>
                                            </p:txEl>
                                          </p:spTgt>
                                        </p:tgtEl>
                                        <p:attrNameLst>
                                          <p:attrName>style.visibility</p:attrName>
                                        </p:attrNameLst>
                                      </p:cBhvr>
                                      <p:to>
                                        <p:strVal val="hidden"/>
                                      </p:to>
                                    </p:set>
                                  </p:childTnLst>
                                </p:cTn>
                              </p:par>
                            </p:childTnLst>
                          </p:cTn>
                        </p:par>
                        <p:par>
                          <p:cTn id="118" fill="hold">
                            <p:stCondLst>
                              <p:cond delay="750"/>
                            </p:stCondLst>
                            <p:childTnLst>
                              <p:par>
                                <p:cTn id="119" presetID="10" presetClass="exit" presetSubtype="0" fill="hold" grpId="1" nodeType="afterEffect">
                                  <p:stCondLst>
                                    <p:cond delay="0"/>
                                  </p:stCondLst>
                                  <p:childTnLst>
                                    <p:animEffect transition="out" filter="fade">
                                      <p:cBhvr>
                                        <p:cTn id="120" dur="250"/>
                                        <p:tgtEl>
                                          <p:spTgt spid="16">
                                            <p:bg/>
                                          </p:spTgt>
                                        </p:tgtEl>
                                      </p:cBhvr>
                                    </p:animEffect>
                                    <p:set>
                                      <p:cBhvr>
                                        <p:cTn id="121" dur="1" fill="hold">
                                          <p:stCondLst>
                                            <p:cond delay="249"/>
                                          </p:stCondLst>
                                        </p:cTn>
                                        <p:tgtEl>
                                          <p:spTgt spid="16">
                                            <p:bg/>
                                          </p:spTgt>
                                        </p:tgtEl>
                                        <p:attrNameLst>
                                          <p:attrName>style.visibility</p:attrName>
                                        </p:attrNameLst>
                                      </p:cBhvr>
                                      <p:to>
                                        <p:strVal val="hidden"/>
                                      </p:to>
                                    </p:set>
                                  </p:childTnLst>
                                </p:cTn>
                              </p:par>
                            </p:childTnLst>
                          </p:cTn>
                        </p:par>
                        <p:par>
                          <p:cTn id="122" fill="hold">
                            <p:stCondLst>
                              <p:cond delay="1000"/>
                            </p:stCondLst>
                            <p:childTnLst>
                              <p:par>
                                <p:cTn id="123" presetID="22" presetClass="exit" presetSubtype="2" fill="hold" nodeType="afterEffect">
                                  <p:stCondLst>
                                    <p:cond delay="0"/>
                                  </p:stCondLst>
                                  <p:childTnLst>
                                    <p:animEffect transition="out" filter="wipe(right)">
                                      <p:cBhvr>
                                        <p:cTn id="124" dur="250"/>
                                        <p:tgtEl>
                                          <p:spTgt spid="12"/>
                                        </p:tgtEl>
                                      </p:cBhvr>
                                    </p:animEffect>
                                    <p:set>
                                      <p:cBhvr>
                                        <p:cTn id="125" dur="1" fill="hold">
                                          <p:stCondLst>
                                            <p:cond delay="249"/>
                                          </p:stCondLst>
                                        </p:cTn>
                                        <p:tgtEl>
                                          <p:spTgt spid="12"/>
                                        </p:tgtEl>
                                        <p:attrNameLst>
                                          <p:attrName>style.visibility</p:attrName>
                                        </p:attrNameLst>
                                      </p:cBhvr>
                                      <p:to>
                                        <p:strVal val="hidden"/>
                                      </p:to>
                                    </p:set>
                                  </p:childTnLst>
                                </p:cTn>
                              </p:par>
                            </p:childTnLst>
                          </p:cTn>
                        </p:par>
                        <p:par>
                          <p:cTn id="126" fill="hold">
                            <p:stCondLst>
                              <p:cond delay="1250"/>
                            </p:stCondLst>
                            <p:childTnLst>
                              <p:par>
                                <p:cTn id="127" presetID="31" presetClass="exit" presetSubtype="0" fill="hold" grpId="1" nodeType="afterEffect">
                                  <p:stCondLst>
                                    <p:cond delay="0"/>
                                  </p:stCondLst>
                                  <p:childTnLst>
                                    <p:anim calcmode="lin" valueType="num">
                                      <p:cBhvr>
                                        <p:cTn id="128"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9"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30"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31" dur="500"/>
                                        <p:tgtEl>
                                          <p:spTgt spid="15">
                                            <p:graphicEl>
                                              <a:dgm id="{940A1EEC-95BC-4D1D-91E0-5169515F0A50}"/>
                                            </p:graphicEl>
                                          </p:spTgt>
                                        </p:tgtEl>
                                      </p:cBhvr>
                                    </p:animEffect>
                                    <p:set>
                                      <p:cBhvr>
                                        <p:cTn id="132"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33" presetID="31" presetClass="exit" presetSubtype="0" fill="hold" grpId="1" nodeType="withEffect">
                                  <p:stCondLst>
                                    <p:cond delay="0"/>
                                  </p:stCondLst>
                                  <p:childTnLst>
                                    <p:anim calcmode="lin" valueType="num">
                                      <p:cBhvr>
                                        <p:cTn id="134"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5"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6"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7" dur="500"/>
                                        <p:tgtEl>
                                          <p:spTgt spid="15">
                                            <p:graphicEl>
                                              <a:dgm id="{C9D34C0C-5A2A-4C26-B65D-FA535A448DA2}"/>
                                            </p:graphicEl>
                                          </p:spTgt>
                                        </p:tgtEl>
                                      </p:cBhvr>
                                    </p:animEffect>
                                    <p:set>
                                      <p:cBhvr>
                                        <p:cTn id="138"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9" presetID="31" presetClass="exit" presetSubtype="0" fill="hold" grpId="1" nodeType="withEffect">
                                  <p:stCondLst>
                                    <p:cond delay="0"/>
                                  </p:stCondLst>
                                  <p:childTnLst>
                                    <p:anim calcmode="lin" valueType="num">
                                      <p:cBhvr>
                                        <p:cTn id="140"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41"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42"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43" dur="500"/>
                                        <p:tgtEl>
                                          <p:spTgt spid="15">
                                            <p:graphicEl>
                                              <a:dgm id="{11E7873B-11AF-45AA-90EC-0581D527A916}"/>
                                            </p:graphicEl>
                                          </p:spTgt>
                                        </p:tgtEl>
                                      </p:cBhvr>
                                    </p:animEffect>
                                    <p:set>
                                      <p:cBhvr>
                                        <p:cTn id="144"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5" presetID="31" presetClass="exit" presetSubtype="0" fill="hold" grpId="1" nodeType="withEffect">
                                  <p:stCondLst>
                                    <p:cond delay="0"/>
                                  </p:stCondLst>
                                  <p:childTnLst>
                                    <p:anim calcmode="lin" valueType="num">
                                      <p:cBhvr>
                                        <p:cTn id="146"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7"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8"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9" dur="500"/>
                                        <p:tgtEl>
                                          <p:spTgt spid="15">
                                            <p:graphicEl>
                                              <a:dgm id="{C4527D97-BC01-4AE6-A849-F61FC5055569}"/>
                                            </p:graphicEl>
                                          </p:spTgt>
                                        </p:tgtEl>
                                      </p:cBhvr>
                                    </p:animEffect>
                                    <p:set>
                                      <p:cBhvr>
                                        <p:cTn id="150"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51" presetID="31" presetClass="exit" presetSubtype="0" fill="hold" grpId="1" nodeType="withEffect">
                                  <p:stCondLst>
                                    <p:cond delay="0"/>
                                  </p:stCondLst>
                                  <p:childTnLst>
                                    <p:anim calcmode="lin" valueType="num">
                                      <p:cBhvr>
                                        <p:cTn id="152"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53"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4"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5" dur="500"/>
                                        <p:tgtEl>
                                          <p:spTgt spid="15">
                                            <p:graphicEl>
                                              <a:dgm id="{B91BE6DB-61A0-42AB-AB39-A6842B904DC5}"/>
                                            </p:graphicEl>
                                          </p:spTgt>
                                        </p:tgtEl>
                                      </p:cBhvr>
                                    </p:animEffect>
                                    <p:set>
                                      <p:cBhvr>
                                        <p:cTn id="156"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7" presetID="31" presetClass="exit" presetSubtype="0" fill="hold" grpId="1" nodeType="withEffect">
                                  <p:stCondLst>
                                    <p:cond delay="0"/>
                                  </p:stCondLst>
                                  <p:childTnLst>
                                    <p:anim calcmode="lin" valueType="num">
                                      <p:cBhvr>
                                        <p:cTn id="158"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9"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60"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61" dur="500"/>
                                        <p:tgtEl>
                                          <p:spTgt spid="15">
                                            <p:graphicEl>
                                              <a:dgm id="{BE4200A3-E4F6-4333-8F5D-E0E8CBD1585C}"/>
                                            </p:graphicEl>
                                          </p:spTgt>
                                        </p:tgtEl>
                                      </p:cBhvr>
                                    </p:animEffect>
                                    <p:set>
                                      <p:cBhvr>
                                        <p:cTn id="162"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63" fill="hold">
                            <p:stCondLst>
                              <p:cond delay="1750"/>
                            </p:stCondLst>
                            <p:childTnLst>
                              <p:par>
                                <p:cTn id="164" presetID="53" presetClass="exit" presetSubtype="544" fill="hold" nodeType="afterEffect">
                                  <p:stCondLst>
                                    <p:cond delay="0"/>
                                  </p:stCondLst>
                                  <p:childTnLst>
                                    <p:anim calcmode="lin" valueType="num">
                                      <p:cBhvr>
                                        <p:cTn id="165" dur="500"/>
                                        <p:tgtEl>
                                          <p:spTgt spid="13"/>
                                        </p:tgtEl>
                                        <p:attrNameLst>
                                          <p:attrName>ppt_w</p:attrName>
                                        </p:attrNameLst>
                                      </p:cBhvr>
                                      <p:tavLst>
                                        <p:tav tm="0">
                                          <p:val>
                                            <p:strVal val="ppt_w"/>
                                          </p:val>
                                        </p:tav>
                                        <p:tav tm="100000">
                                          <p:val>
                                            <p:fltVal val="0"/>
                                          </p:val>
                                        </p:tav>
                                      </p:tavLst>
                                    </p:anim>
                                    <p:anim calcmode="lin" valueType="num">
                                      <p:cBhvr>
                                        <p:cTn id="166" dur="500"/>
                                        <p:tgtEl>
                                          <p:spTgt spid="13"/>
                                        </p:tgtEl>
                                        <p:attrNameLst>
                                          <p:attrName>ppt_h</p:attrName>
                                        </p:attrNameLst>
                                      </p:cBhvr>
                                      <p:tavLst>
                                        <p:tav tm="0">
                                          <p:val>
                                            <p:strVal val="ppt_h"/>
                                          </p:val>
                                        </p:tav>
                                        <p:tav tm="100000">
                                          <p:val>
                                            <p:fltVal val="0"/>
                                          </p:val>
                                        </p:tav>
                                      </p:tavLst>
                                    </p:anim>
                                    <p:animEffect transition="out" filter="fade">
                                      <p:cBhvr>
                                        <p:cTn id="167" dur="500"/>
                                        <p:tgtEl>
                                          <p:spTgt spid="13"/>
                                        </p:tgtEl>
                                      </p:cBhvr>
                                    </p:animEffect>
                                    <p:anim calcmode="lin" valueType="num">
                                      <p:cBhvr>
                                        <p:cTn id="168" dur="500"/>
                                        <p:tgtEl>
                                          <p:spTgt spid="13"/>
                                        </p:tgtEl>
                                        <p:attrNameLst>
                                          <p:attrName>ppt_x</p:attrName>
                                        </p:attrNameLst>
                                      </p:cBhvr>
                                      <p:tavLst>
                                        <p:tav tm="0">
                                          <p:val>
                                            <p:strVal val="ppt_x"/>
                                          </p:val>
                                        </p:tav>
                                        <p:tav tm="100000">
                                          <p:val>
                                            <p:fltVal val="0.5"/>
                                          </p:val>
                                        </p:tav>
                                      </p:tavLst>
                                    </p:anim>
                                    <p:anim calcmode="lin" valueType="num">
                                      <p:cBhvr>
                                        <p:cTn id="169" dur="500"/>
                                        <p:tgtEl>
                                          <p:spTgt spid="13"/>
                                        </p:tgtEl>
                                        <p:attrNameLst>
                                          <p:attrName>ppt_y</p:attrName>
                                        </p:attrNameLst>
                                      </p:cBhvr>
                                      <p:tavLst>
                                        <p:tav tm="0">
                                          <p:val>
                                            <p:strVal val="ppt_y"/>
                                          </p:val>
                                        </p:tav>
                                        <p:tav tm="100000">
                                          <p:val>
                                            <p:fltVal val="0.5"/>
                                          </p:val>
                                        </p:tav>
                                      </p:tavLst>
                                    </p:anim>
                                    <p:set>
                                      <p:cBhvr>
                                        <p:cTn id="170" dur="1" fill="hold">
                                          <p:stCondLst>
                                            <p:cond delay="499"/>
                                          </p:stCondLst>
                                        </p:cTn>
                                        <p:tgtEl>
                                          <p:spTgt spid="13"/>
                                        </p:tgtEl>
                                        <p:attrNameLst>
                                          <p:attrName>style.visibility</p:attrName>
                                        </p:attrNameLst>
                                      </p:cBhvr>
                                      <p:to>
                                        <p:strVal val="hidden"/>
                                      </p:to>
                                    </p:set>
                                  </p:childTnLst>
                                </p:cTn>
                              </p:par>
                            </p:childTnLst>
                          </p:cTn>
                        </p:par>
                        <p:par>
                          <p:cTn id="171" fill="hold">
                            <p:stCondLst>
                              <p:cond delay="2250"/>
                            </p:stCondLst>
                            <p:childTnLst>
                              <p:par>
                                <p:cTn id="172" presetID="53" presetClass="exit" presetSubtype="32" fill="hold" nodeType="afterEffect">
                                  <p:stCondLst>
                                    <p:cond delay="0"/>
                                  </p:stCondLst>
                                  <p:childTnLst>
                                    <p:anim calcmode="lin" valueType="num">
                                      <p:cBhvr>
                                        <p:cTn id="173" dur="500"/>
                                        <p:tgtEl>
                                          <p:spTgt spid="14"/>
                                        </p:tgtEl>
                                        <p:attrNameLst>
                                          <p:attrName>ppt_w</p:attrName>
                                        </p:attrNameLst>
                                      </p:cBhvr>
                                      <p:tavLst>
                                        <p:tav tm="0">
                                          <p:val>
                                            <p:strVal val="ppt_w"/>
                                          </p:val>
                                        </p:tav>
                                        <p:tav tm="100000">
                                          <p:val>
                                            <p:fltVal val="0"/>
                                          </p:val>
                                        </p:tav>
                                      </p:tavLst>
                                    </p:anim>
                                    <p:anim calcmode="lin" valueType="num">
                                      <p:cBhvr>
                                        <p:cTn id="174" dur="500"/>
                                        <p:tgtEl>
                                          <p:spTgt spid="14"/>
                                        </p:tgtEl>
                                        <p:attrNameLst>
                                          <p:attrName>ppt_h</p:attrName>
                                        </p:attrNameLst>
                                      </p:cBhvr>
                                      <p:tavLst>
                                        <p:tav tm="0">
                                          <p:val>
                                            <p:strVal val="ppt_h"/>
                                          </p:val>
                                        </p:tav>
                                        <p:tav tm="100000">
                                          <p:val>
                                            <p:fltVal val="0"/>
                                          </p:val>
                                        </p:tav>
                                      </p:tavLst>
                                    </p:anim>
                                    <p:animEffect transition="out" filter="fade">
                                      <p:cBhvr>
                                        <p:cTn id="175" dur="500"/>
                                        <p:tgtEl>
                                          <p:spTgt spid="14"/>
                                        </p:tgtEl>
                                      </p:cBhvr>
                                    </p:animEffect>
                                    <p:set>
                                      <p:cBhvr>
                                        <p:cTn id="176" dur="1" fill="hold">
                                          <p:stCondLst>
                                            <p:cond delay="499"/>
                                          </p:stCondLst>
                                        </p:cTn>
                                        <p:tgtEl>
                                          <p:spTgt spid="14"/>
                                        </p:tgtEl>
                                        <p:attrNameLst>
                                          <p:attrName>style.visibility</p:attrName>
                                        </p:attrNameLst>
                                      </p:cBhvr>
                                      <p:to>
                                        <p:strVal val="hidden"/>
                                      </p:to>
                                    </p:set>
                                  </p:childTnLst>
                                </p:cTn>
                              </p:par>
                              <p:par>
                                <p:cTn id="177" presetID="6" presetClass="entr" presetSubtype="16" fill="hold" grpId="0" nodeType="withEffect">
                                  <p:stCondLst>
                                    <p:cond delay="0"/>
                                  </p:stCondLst>
                                  <p:childTnLst>
                                    <p:set>
                                      <p:cBhvr>
                                        <p:cTn id="178" dur="1" fill="hold">
                                          <p:stCondLst>
                                            <p:cond delay="0"/>
                                          </p:stCondLst>
                                        </p:cTn>
                                        <p:tgtEl>
                                          <p:spTgt spid="9"/>
                                        </p:tgtEl>
                                        <p:attrNameLst>
                                          <p:attrName>style.visibility</p:attrName>
                                        </p:attrNameLst>
                                      </p:cBhvr>
                                      <p:to>
                                        <p:strVal val="visible"/>
                                      </p:to>
                                    </p:set>
                                    <p:animEffect transition="in" filter="circle(in)">
                                      <p:cBhvr>
                                        <p:cTn id="179" dur="1000"/>
                                        <p:tgtEl>
                                          <p:spTgt spid="9"/>
                                        </p:tgtEl>
                                      </p:cBhvr>
                                    </p:animEffect>
                                  </p:childTnLst>
                                </p:cTn>
                              </p:par>
                              <p:par>
                                <p:cTn id="180" presetID="35" presetClass="path" presetSubtype="0" accel="50000" decel="50000" fill="hold" grpId="0" nodeType="withEffect">
                                  <p:stCondLst>
                                    <p:cond delay="0"/>
                                  </p:stCondLst>
                                  <p:iterate type="lt">
                                    <p:tmPct val="4000"/>
                                  </p:iterate>
                                  <p:childTnLst>
                                    <p:animMotion origin="layout" path="M 3.54167E-6 7.40741E-7 L 0.35325 -0.01296 " pathEditMode="relative" rAng="0" ptsTypes="AA">
                                      <p:cBhvr>
                                        <p:cTn id="181" dur="1300" fill="hold"/>
                                        <p:tgtEl>
                                          <p:spTgt spid="17"/>
                                        </p:tgtEl>
                                        <p:attrNameLst>
                                          <p:attrName>ppt_x</p:attrName>
                                          <p:attrName>ppt_y</p:attrName>
                                        </p:attrNameLst>
                                      </p:cBhvr>
                                      <p:rCtr x="17656" y="-648"/>
                                    </p:animMotion>
                                  </p:childTnLst>
                                </p:cTn>
                              </p:par>
                            </p:childTnLst>
                          </p:cTn>
                        </p:par>
                      </p:childTnLst>
                    </p:cTn>
                  </p:par>
                  <p:par>
                    <p:cTn id="182" fill="hold">
                      <p:stCondLst>
                        <p:cond delay="indefinite"/>
                      </p:stCondLst>
                      <p:childTnLst>
                        <p:par>
                          <p:cTn id="183" fill="hold">
                            <p:stCondLst>
                              <p:cond delay="0"/>
                            </p:stCondLst>
                            <p:childTnLst>
                              <p:par>
                                <p:cTn id="184" presetID="31" presetClass="entr" presetSubtype="0" fill="hold" grpId="0" nodeType="clickEffect">
                                  <p:stCondLst>
                                    <p:cond delay="0"/>
                                  </p:stCondLst>
                                  <p:childTnLst>
                                    <p:set>
                                      <p:cBhvr>
                                        <p:cTn id="185" dur="1" fill="hold">
                                          <p:stCondLst>
                                            <p:cond delay="0"/>
                                          </p:stCondLst>
                                        </p:cTn>
                                        <p:tgtEl>
                                          <p:spTgt spid="25"/>
                                        </p:tgtEl>
                                        <p:attrNameLst>
                                          <p:attrName>style.visibility</p:attrName>
                                        </p:attrNameLst>
                                      </p:cBhvr>
                                      <p:to>
                                        <p:strVal val="visible"/>
                                      </p:to>
                                    </p:set>
                                    <p:anim calcmode="lin" valueType="num">
                                      <p:cBhvr>
                                        <p:cTn id="186" dur="1000" fill="hold"/>
                                        <p:tgtEl>
                                          <p:spTgt spid="25"/>
                                        </p:tgtEl>
                                        <p:attrNameLst>
                                          <p:attrName>ppt_w</p:attrName>
                                        </p:attrNameLst>
                                      </p:cBhvr>
                                      <p:tavLst>
                                        <p:tav tm="0">
                                          <p:val>
                                            <p:fltVal val="0"/>
                                          </p:val>
                                        </p:tav>
                                        <p:tav tm="100000">
                                          <p:val>
                                            <p:strVal val="#ppt_w"/>
                                          </p:val>
                                        </p:tav>
                                      </p:tavLst>
                                    </p:anim>
                                    <p:anim calcmode="lin" valueType="num">
                                      <p:cBhvr>
                                        <p:cTn id="187" dur="1000" fill="hold"/>
                                        <p:tgtEl>
                                          <p:spTgt spid="25"/>
                                        </p:tgtEl>
                                        <p:attrNameLst>
                                          <p:attrName>ppt_h</p:attrName>
                                        </p:attrNameLst>
                                      </p:cBhvr>
                                      <p:tavLst>
                                        <p:tav tm="0">
                                          <p:val>
                                            <p:fltVal val="0"/>
                                          </p:val>
                                        </p:tav>
                                        <p:tav tm="100000">
                                          <p:val>
                                            <p:strVal val="#ppt_h"/>
                                          </p:val>
                                        </p:tav>
                                      </p:tavLst>
                                    </p:anim>
                                    <p:anim calcmode="lin" valueType="num">
                                      <p:cBhvr>
                                        <p:cTn id="188" dur="1000" fill="hold"/>
                                        <p:tgtEl>
                                          <p:spTgt spid="25"/>
                                        </p:tgtEl>
                                        <p:attrNameLst>
                                          <p:attrName>style.rotation</p:attrName>
                                        </p:attrNameLst>
                                      </p:cBhvr>
                                      <p:tavLst>
                                        <p:tav tm="0">
                                          <p:val>
                                            <p:fltVal val="90"/>
                                          </p:val>
                                        </p:tav>
                                        <p:tav tm="100000">
                                          <p:val>
                                            <p:fltVal val="0"/>
                                          </p:val>
                                        </p:tav>
                                      </p:tavLst>
                                    </p:anim>
                                    <p:animEffect transition="in" filter="fade">
                                      <p:cBhvr>
                                        <p:cTn id="189" dur="1000"/>
                                        <p:tgtEl>
                                          <p:spTgt spid="25"/>
                                        </p:tgtEl>
                                      </p:cBhvr>
                                    </p:animEffect>
                                  </p:childTnLst>
                                </p:cTn>
                              </p:par>
                              <p:par>
                                <p:cTn id="190" presetID="31" presetClass="entr" presetSubtype="0" fill="hold" nodeType="withEffect">
                                  <p:stCondLst>
                                    <p:cond delay="0"/>
                                  </p:stCondLst>
                                  <p:childTnLst>
                                    <p:set>
                                      <p:cBhvr>
                                        <p:cTn id="191" dur="1" fill="hold">
                                          <p:stCondLst>
                                            <p:cond delay="0"/>
                                          </p:stCondLst>
                                        </p:cTn>
                                        <p:tgtEl>
                                          <p:spTgt spid="28"/>
                                        </p:tgtEl>
                                        <p:attrNameLst>
                                          <p:attrName>style.visibility</p:attrName>
                                        </p:attrNameLst>
                                      </p:cBhvr>
                                      <p:to>
                                        <p:strVal val="visible"/>
                                      </p:to>
                                    </p:set>
                                    <p:anim calcmode="lin" valueType="num">
                                      <p:cBhvr>
                                        <p:cTn id="192" dur="1000" fill="hold"/>
                                        <p:tgtEl>
                                          <p:spTgt spid="28"/>
                                        </p:tgtEl>
                                        <p:attrNameLst>
                                          <p:attrName>ppt_w</p:attrName>
                                        </p:attrNameLst>
                                      </p:cBhvr>
                                      <p:tavLst>
                                        <p:tav tm="0">
                                          <p:val>
                                            <p:fltVal val="0"/>
                                          </p:val>
                                        </p:tav>
                                        <p:tav tm="100000">
                                          <p:val>
                                            <p:strVal val="#ppt_w"/>
                                          </p:val>
                                        </p:tav>
                                      </p:tavLst>
                                    </p:anim>
                                    <p:anim calcmode="lin" valueType="num">
                                      <p:cBhvr>
                                        <p:cTn id="193" dur="1000" fill="hold"/>
                                        <p:tgtEl>
                                          <p:spTgt spid="28"/>
                                        </p:tgtEl>
                                        <p:attrNameLst>
                                          <p:attrName>ppt_h</p:attrName>
                                        </p:attrNameLst>
                                      </p:cBhvr>
                                      <p:tavLst>
                                        <p:tav tm="0">
                                          <p:val>
                                            <p:fltVal val="0"/>
                                          </p:val>
                                        </p:tav>
                                        <p:tav tm="100000">
                                          <p:val>
                                            <p:strVal val="#ppt_h"/>
                                          </p:val>
                                        </p:tav>
                                      </p:tavLst>
                                    </p:anim>
                                    <p:anim calcmode="lin" valueType="num">
                                      <p:cBhvr>
                                        <p:cTn id="194" dur="1000" fill="hold"/>
                                        <p:tgtEl>
                                          <p:spTgt spid="28"/>
                                        </p:tgtEl>
                                        <p:attrNameLst>
                                          <p:attrName>style.rotation</p:attrName>
                                        </p:attrNameLst>
                                      </p:cBhvr>
                                      <p:tavLst>
                                        <p:tav tm="0">
                                          <p:val>
                                            <p:fltVal val="90"/>
                                          </p:val>
                                        </p:tav>
                                        <p:tav tm="100000">
                                          <p:val>
                                            <p:fltVal val="0"/>
                                          </p:val>
                                        </p:tav>
                                      </p:tavLst>
                                    </p:anim>
                                    <p:animEffect transition="in" filter="fade">
                                      <p:cBhvr>
                                        <p:cTn id="195" dur="1000"/>
                                        <p:tgtEl>
                                          <p:spTgt spid="28"/>
                                        </p:tgtEl>
                                      </p:cBhvr>
                                    </p:animEffect>
                                  </p:childTnLst>
                                </p:cTn>
                              </p:par>
                              <p:par>
                                <p:cTn id="196" presetID="31" presetClass="entr" presetSubtype="0" fill="hold" nodeType="withEffect">
                                  <p:stCondLst>
                                    <p:cond delay="0"/>
                                  </p:stCondLst>
                                  <p:childTnLst>
                                    <p:set>
                                      <p:cBhvr>
                                        <p:cTn id="197" dur="1" fill="hold">
                                          <p:stCondLst>
                                            <p:cond delay="0"/>
                                          </p:stCondLst>
                                        </p:cTn>
                                        <p:tgtEl>
                                          <p:spTgt spid="27"/>
                                        </p:tgtEl>
                                        <p:attrNameLst>
                                          <p:attrName>style.visibility</p:attrName>
                                        </p:attrNameLst>
                                      </p:cBhvr>
                                      <p:to>
                                        <p:strVal val="visible"/>
                                      </p:to>
                                    </p:set>
                                    <p:anim calcmode="lin" valueType="num">
                                      <p:cBhvr>
                                        <p:cTn id="198" dur="1000" fill="hold"/>
                                        <p:tgtEl>
                                          <p:spTgt spid="27"/>
                                        </p:tgtEl>
                                        <p:attrNameLst>
                                          <p:attrName>ppt_w</p:attrName>
                                        </p:attrNameLst>
                                      </p:cBhvr>
                                      <p:tavLst>
                                        <p:tav tm="0">
                                          <p:val>
                                            <p:fltVal val="0"/>
                                          </p:val>
                                        </p:tav>
                                        <p:tav tm="100000">
                                          <p:val>
                                            <p:strVal val="#ppt_w"/>
                                          </p:val>
                                        </p:tav>
                                      </p:tavLst>
                                    </p:anim>
                                    <p:anim calcmode="lin" valueType="num">
                                      <p:cBhvr>
                                        <p:cTn id="199" dur="1000" fill="hold"/>
                                        <p:tgtEl>
                                          <p:spTgt spid="27"/>
                                        </p:tgtEl>
                                        <p:attrNameLst>
                                          <p:attrName>ppt_h</p:attrName>
                                        </p:attrNameLst>
                                      </p:cBhvr>
                                      <p:tavLst>
                                        <p:tav tm="0">
                                          <p:val>
                                            <p:fltVal val="0"/>
                                          </p:val>
                                        </p:tav>
                                        <p:tav tm="100000">
                                          <p:val>
                                            <p:strVal val="#ppt_h"/>
                                          </p:val>
                                        </p:tav>
                                      </p:tavLst>
                                    </p:anim>
                                    <p:anim calcmode="lin" valueType="num">
                                      <p:cBhvr>
                                        <p:cTn id="200" dur="1000" fill="hold"/>
                                        <p:tgtEl>
                                          <p:spTgt spid="27"/>
                                        </p:tgtEl>
                                        <p:attrNameLst>
                                          <p:attrName>style.rotation</p:attrName>
                                        </p:attrNameLst>
                                      </p:cBhvr>
                                      <p:tavLst>
                                        <p:tav tm="0">
                                          <p:val>
                                            <p:fltVal val="90"/>
                                          </p:val>
                                        </p:tav>
                                        <p:tav tm="100000">
                                          <p:val>
                                            <p:fltVal val="0"/>
                                          </p:val>
                                        </p:tav>
                                      </p:tavLst>
                                    </p:anim>
                                    <p:animEffect transition="in" filter="fade">
                                      <p:cBhvr>
                                        <p:cTn id="201" dur="1000"/>
                                        <p:tgtEl>
                                          <p:spTgt spid="27"/>
                                        </p:tgtEl>
                                      </p:cBhvr>
                                    </p:animEffect>
                                  </p:childTnLst>
                                </p:cTn>
                              </p:par>
                              <p:par>
                                <p:cTn id="202" presetID="31" presetClass="entr" presetSubtype="0" fill="hold" nodeType="withEffect">
                                  <p:stCondLst>
                                    <p:cond delay="0"/>
                                  </p:stCondLst>
                                  <p:childTnLst>
                                    <p:set>
                                      <p:cBhvr>
                                        <p:cTn id="203" dur="1" fill="hold">
                                          <p:stCondLst>
                                            <p:cond delay="0"/>
                                          </p:stCondLst>
                                        </p:cTn>
                                        <p:tgtEl>
                                          <p:spTgt spid="26"/>
                                        </p:tgtEl>
                                        <p:attrNameLst>
                                          <p:attrName>style.visibility</p:attrName>
                                        </p:attrNameLst>
                                      </p:cBhvr>
                                      <p:to>
                                        <p:strVal val="visible"/>
                                      </p:to>
                                    </p:set>
                                    <p:anim calcmode="lin" valueType="num">
                                      <p:cBhvr>
                                        <p:cTn id="204" dur="1000" fill="hold"/>
                                        <p:tgtEl>
                                          <p:spTgt spid="26"/>
                                        </p:tgtEl>
                                        <p:attrNameLst>
                                          <p:attrName>ppt_w</p:attrName>
                                        </p:attrNameLst>
                                      </p:cBhvr>
                                      <p:tavLst>
                                        <p:tav tm="0">
                                          <p:val>
                                            <p:fltVal val="0"/>
                                          </p:val>
                                        </p:tav>
                                        <p:tav tm="100000">
                                          <p:val>
                                            <p:strVal val="#ppt_w"/>
                                          </p:val>
                                        </p:tav>
                                      </p:tavLst>
                                    </p:anim>
                                    <p:anim calcmode="lin" valueType="num">
                                      <p:cBhvr>
                                        <p:cTn id="205" dur="1000" fill="hold"/>
                                        <p:tgtEl>
                                          <p:spTgt spid="26"/>
                                        </p:tgtEl>
                                        <p:attrNameLst>
                                          <p:attrName>ppt_h</p:attrName>
                                        </p:attrNameLst>
                                      </p:cBhvr>
                                      <p:tavLst>
                                        <p:tav tm="0">
                                          <p:val>
                                            <p:fltVal val="0"/>
                                          </p:val>
                                        </p:tav>
                                        <p:tav tm="100000">
                                          <p:val>
                                            <p:strVal val="#ppt_h"/>
                                          </p:val>
                                        </p:tav>
                                      </p:tavLst>
                                    </p:anim>
                                    <p:anim calcmode="lin" valueType="num">
                                      <p:cBhvr>
                                        <p:cTn id="206" dur="1000" fill="hold"/>
                                        <p:tgtEl>
                                          <p:spTgt spid="26"/>
                                        </p:tgtEl>
                                        <p:attrNameLst>
                                          <p:attrName>style.rotation</p:attrName>
                                        </p:attrNameLst>
                                      </p:cBhvr>
                                      <p:tavLst>
                                        <p:tav tm="0">
                                          <p:val>
                                            <p:fltVal val="90"/>
                                          </p:val>
                                        </p:tav>
                                        <p:tav tm="100000">
                                          <p:val>
                                            <p:fltVal val="0"/>
                                          </p:val>
                                        </p:tav>
                                      </p:tavLst>
                                    </p:anim>
                                    <p:animEffect transition="in" filter="fade">
                                      <p:cBhvr>
                                        <p:cTn id="207" dur="1000"/>
                                        <p:tgtEl>
                                          <p:spTgt spid="26"/>
                                        </p:tgtEl>
                                      </p:cBhvr>
                                    </p:animEffect>
                                  </p:childTnLst>
                                </p:cTn>
                              </p:par>
                              <p:par>
                                <p:cTn id="208" presetID="31" presetClass="entr" presetSubtype="0" fill="hold"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1000" fill="hold"/>
                                        <p:tgtEl>
                                          <p:spTgt spid="29"/>
                                        </p:tgtEl>
                                        <p:attrNameLst>
                                          <p:attrName>ppt_w</p:attrName>
                                        </p:attrNameLst>
                                      </p:cBhvr>
                                      <p:tavLst>
                                        <p:tav tm="0">
                                          <p:val>
                                            <p:fltVal val="0"/>
                                          </p:val>
                                        </p:tav>
                                        <p:tav tm="100000">
                                          <p:val>
                                            <p:strVal val="#ppt_w"/>
                                          </p:val>
                                        </p:tav>
                                      </p:tavLst>
                                    </p:anim>
                                    <p:anim calcmode="lin" valueType="num">
                                      <p:cBhvr>
                                        <p:cTn id="211" dur="1000" fill="hold"/>
                                        <p:tgtEl>
                                          <p:spTgt spid="29"/>
                                        </p:tgtEl>
                                        <p:attrNameLst>
                                          <p:attrName>ppt_h</p:attrName>
                                        </p:attrNameLst>
                                      </p:cBhvr>
                                      <p:tavLst>
                                        <p:tav tm="0">
                                          <p:val>
                                            <p:fltVal val="0"/>
                                          </p:val>
                                        </p:tav>
                                        <p:tav tm="100000">
                                          <p:val>
                                            <p:strVal val="#ppt_h"/>
                                          </p:val>
                                        </p:tav>
                                      </p:tavLst>
                                    </p:anim>
                                    <p:anim calcmode="lin" valueType="num">
                                      <p:cBhvr>
                                        <p:cTn id="212" dur="1000" fill="hold"/>
                                        <p:tgtEl>
                                          <p:spTgt spid="29"/>
                                        </p:tgtEl>
                                        <p:attrNameLst>
                                          <p:attrName>style.rotation</p:attrName>
                                        </p:attrNameLst>
                                      </p:cBhvr>
                                      <p:tavLst>
                                        <p:tav tm="0">
                                          <p:val>
                                            <p:fltVal val="90"/>
                                          </p:val>
                                        </p:tav>
                                        <p:tav tm="100000">
                                          <p:val>
                                            <p:fltVal val="0"/>
                                          </p:val>
                                        </p:tav>
                                      </p:tavLst>
                                    </p:anim>
                                    <p:animEffect transition="in" filter="fade">
                                      <p:cBhvr>
                                        <p:cTn id="213" dur="1000"/>
                                        <p:tgtEl>
                                          <p:spTgt spid="29"/>
                                        </p:tgtEl>
                                      </p:cBhvr>
                                    </p:animEffect>
                                  </p:childTnLst>
                                </p:cTn>
                              </p:par>
                              <p:par>
                                <p:cTn id="214" presetID="31" presetClass="entr" presetSubtype="0" fill="hold" nodeType="withEffect">
                                  <p:stCondLst>
                                    <p:cond delay="0"/>
                                  </p:stCondLst>
                                  <p:childTnLst>
                                    <p:set>
                                      <p:cBhvr>
                                        <p:cTn id="215" dur="1" fill="hold">
                                          <p:stCondLst>
                                            <p:cond delay="0"/>
                                          </p:stCondLst>
                                        </p:cTn>
                                        <p:tgtEl>
                                          <p:spTgt spid="30"/>
                                        </p:tgtEl>
                                        <p:attrNameLst>
                                          <p:attrName>style.visibility</p:attrName>
                                        </p:attrNameLst>
                                      </p:cBhvr>
                                      <p:to>
                                        <p:strVal val="visible"/>
                                      </p:to>
                                    </p:set>
                                    <p:anim calcmode="lin" valueType="num">
                                      <p:cBhvr>
                                        <p:cTn id="216" dur="1000" fill="hold"/>
                                        <p:tgtEl>
                                          <p:spTgt spid="30"/>
                                        </p:tgtEl>
                                        <p:attrNameLst>
                                          <p:attrName>ppt_w</p:attrName>
                                        </p:attrNameLst>
                                      </p:cBhvr>
                                      <p:tavLst>
                                        <p:tav tm="0">
                                          <p:val>
                                            <p:fltVal val="0"/>
                                          </p:val>
                                        </p:tav>
                                        <p:tav tm="100000">
                                          <p:val>
                                            <p:strVal val="#ppt_w"/>
                                          </p:val>
                                        </p:tav>
                                      </p:tavLst>
                                    </p:anim>
                                    <p:anim calcmode="lin" valueType="num">
                                      <p:cBhvr>
                                        <p:cTn id="217" dur="1000" fill="hold"/>
                                        <p:tgtEl>
                                          <p:spTgt spid="30"/>
                                        </p:tgtEl>
                                        <p:attrNameLst>
                                          <p:attrName>ppt_h</p:attrName>
                                        </p:attrNameLst>
                                      </p:cBhvr>
                                      <p:tavLst>
                                        <p:tav tm="0">
                                          <p:val>
                                            <p:fltVal val="0"/>
                                          </p:val>
                                        </p:tav>
                                        <p:tav tm="100000">
                                          <p:val>
                                            <p:strVal val="#ppt_h"/>
                                          </p:val>
                                        </p:tav>
                                      </p:tavLst>
                                    </p:anim>
                                    <p:anim calcmode="lin" valueType="num">
                                      <p:cBhvr>
                                        <p:cTn id="218" dur="1000" fill="hold"/>
                                        <p:tgtEl>
                                          <p:spTgt spid="30"/>
                                        </p:tgtEl>
                                        <p:attrNameLst>
                                          <p:attrName>style.rotation</p:attrName>
                                        </p:attrNameLst>
                                      </p:cBhvr>
                                      <p:tavLst>
                                        <p:tav tm="0">
                                          <p:val>
                                            <p:fltVal val="90"/>
                                          </p:val>
                                        </p:tav>
                                        <p:tav tm="100000">
                                          <p:val>
                                            <p:fltVal val="0"/>
                                          </p:val>
                                        </p:tav>
                                      </p:tavLst>
                                    </p:anim>
                                    <p:animEffect transition="in" filter="fade">
                                      <p:cBhvr>
                                        <p:cTn id="219" dur="1000"/>
                                        <p:tgtEl>
                                          <p:spTgt spid="30"/>
                                        </p:tgtEl>
                                      </p:cBhvr>
                                    </p:animEffect>
                                  </p:childTnLst>
                                </p:cTn>
                              </p:par>
                              <p:par>
                                <p:cTn id="220" presetID="31" presetClass="entr" presetSubtype="0" fill="hold" grpId="0" nodeType="withEffect">
                                  <p:stCondLst>
                                    <p:cond delay="0"/>
                                  </p:stCondLst>
                                  <p:childTnLst>
                                    <p:set>
                                      <p:cBhvr>
                                        <p:cTn id="221" dur="1" fill="hold">
                                          <p:stCondLst>
                                            <p:cond delay="0"/>
                                          </p:stCondLst>
                                        </p:cTn>
                                        <p:tgtEl>
                                          <p:spTgt spid="31"/>
                                        </p:tgtEl>
                                        <p:attrNameLst>
                                          <p:attrName>style.visibility</p:attrName>
                                        </p:attrNameLst>
                                      </p:cBhvr>
                                      <p:to>
                                        <p:strVal val="visible"/>
                                      </p:to>
                                    </p:set>
                                    <p:anim calcmode="lin" valueType="num">
                                      <p:cBhvr>
                                        <p:cTn id="222" dur="1000" fill="hold"/>
                                        <p:tgtEl>
                                          <p:spTgt spid="31"/>
                                        </p:tgtEl>
                                        <p:attrNameLst>
                                          <p:attrName>ppt_w</p:attrName>
                                        </p:attrNameLst>
                                      </p:cBhvr>
                                      <p:tavLst>
                                        <p:tav tm="0">
                                          <p:val>
                                            <p:fltVal val="0"/>
                                          </p:val>
                                        </p:tav>
                                        <p:tav tm="100000">
                                          <p:val>
                                            <p:strVal val="#ppt_w"/>
                                          </p:val>
                                        </p:tav>
                                      </p:tavLst>
                                    </p:anim>
                                    <p:anim calcmode="lin" valueType="num">
                                      <p:cBhvr>
                                        <p:cTn id="223" dur="1000" fill="hold"/>
                                        <p:tgtEl>
                                          <p:spTgt spid="31"/>
                                        </p:tgtEl>
                                        <p:attrNameLst>
                                          <p:attrName>ppt_h</p:attrName>
                                        </p:attrNameLst>
                                      </p:cBhvr>
                                      <p:tavLst>
                                        <p:tav tm="0">
                                          <p:val>
                                            <p:fltVal val="0"/>
                                          </p:val>
                                        </p:tav>
                                        <p:tav tm="100000">
                                          <p:val>
                                            <p:strVal val="#ppt_h"/>
                                          </p:val>
                                        </p:tav>
                                      </p:tavLst>
                                    </p:anim>
                                    <p:anim calcmode="lin" valueType="num">
                                      <p:cBhvr>
                                        <p:cTn id="224" dur="1000" fill="hold"/>
                                        <p:tgtEl>
                                          <p:spTgt spid="31"/>
                                        </p:tgtEl>
                                        <p:attrNameLst>
                                          <p:attrName>style.rotation</p:attrName>
                                        </p:attrNameLst>
                                      </p:cBhvr>
                                      <p:tavLst>
                                        <p:tav tm="0">
                                          <p:val>
                                            <p:fltVal val="90"/>
                                          </p:val>
                                        </p:tav>
                                        <p:tav tm="100000">
                                          <p:val>
                                            <p:fltVal val="0"/>
                                          </p:val>
                                        </p:tav>
                                      </p:tavLst>
                                    </p:anim>
                                    <p:animEffect transition="in" filter="fade">
                                      <p:cBhvr>
                                        <p:cTn id="225" dur="1000"/>
                                        <p:tgtEl>
                                          <p:spTgt spid="3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nodeType="clickEffect">
                                  <p:stCondLst>
                                    <p:cond delay="0"/>
                                  </p:stCondLst>
                                  <p:childTnLst>
                                    <p:set>
                                      <p:cBhvr>
                                        <p:cTn id="229" dur="1" fill="hold">
                                          <p:stCondLst>
                                            <p:cond delay="0"/>
                                          </p:stCondLst>
                                        </p:cTn>
                                        <p:tgtEl>
                                          <p:spTgt spid="33"/>
                                        </p:tgtEl>
                                        <p:attrNameLst>
                                          <p:attrName>style.visibility</p:attrName>
                                        </p:attrNameLst>
                                      </p:cBhvr>
                                      <p:to>
                                        <p:strVal val="visible"/>
                                      </p:to>
                                    </p:set>
                                    <p:animEffect transition="in" filter="wipe(down)">
                                      <p:cBhvr>
                                        <p:cTn id="230" dur="500"/>
                                        <p:tgtEl>
                                          <p:spTgt spid="33"/>
                                        </p:tgtEl>
                                      </p:cBhvr>
                                    </p:animEffect>
                                  </p:childTnLst>
                                </p:cTn>
                              </p:par>
                            </p:childTnLst>
                          </p:cTn>
                        </p:par>
                        <p:par>
                          <p:cTn id="231" fill="hold">
                            <p:stCondLst>
                              <p:cond delay="500"/>
                            </p:stCondLst>
                            <p:childTnLst>
                              <p:par>
                                <p:cTn id="232" presetID="10" presetClass="entr" presetSubtype="0" fill="hold" grpId="0" nodeType="afterEffect">
                                  <p:stCondLst>
                                    <p:cond delay="0"/>
                                  </p:stCondLst>
                                  <p:childTnLst>
                                    <p:set>
                                      <p:cBhvr>
                                        <p:cTn id="233" dur="1" fill="hold">
                                          <p:stCondLst>
                                            <p:cond delay="0"/>
                                          </p:stCondLst>
                                        </p:cTn>
                                        <p:tgtEl>
                                          <p:spTgt spid="48"/>
                                        </p:tgtEl>
                                        <p:attrNameLst>
                                          <p:attrName>style.visibility</p:attrName>
                                        </p:attrNameLst>
                                      </p:cBhvr>
                                      <p:to>
                                        <p:strVal val="visible"/>
                                      </p:to>
                                    </p:set>
                                    <p:animEffect transition="in" filter="fade">
                                      <p:cBhvr>
                                        <p:cTn id="234" dur="500"/>
                                        <p:tgtEl>
                                          <p:spTgt spid="48"/>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nodeType="clickEffect">
                                  <p:stCondLst>
                                    <p:cond delay="0"/>
                                  </p:stCondLst>
                                  <p:childTnLst>
                                    <p:set>
                                      <p:cBhvr>
                                        <p:cTn id="238" dur="1" fill="hold">
                                          <p:stCondLst>
                                            <p:cond delay="0"/>
                                          </p:stCondLst>
                                        </p:cTn>
                                        <p:tgtEl>
                                          <p:spTgt spid="39"/>
                                        </p:tgtEl>
                                        <p:attrNameLst>
                                          <p:attrName>style.visibility</p:attrName>
                                        </p:attrNameLst>
                                      </p:cBhvr>
                                      <p:to>
                                        <p:strVal val="visible"/>
                                      </p:to>
                                    </p:set>
                                    <p:animEffect transition="in" filter="wipe(up)">
                                      <p:cBhvr>
                                        <p:cTn id="239" dur="500"/>
                                        <p:tgtEl>
                                          <p:spTgt spid="39"/>
                                        </p:tgtEl>
                                      </p:cBhvr>
                                    </p:animEffect>
                                  </p:childTnLst>
                                </p:cTn>
                              </p:par>
                            </p:childTnLst>
                          </p:cTn>
                        </p:par>
                        <p:par>
                          <p:cTn id="240" fill="hold">
                            <p:stCondLst>
                              <p:cond delay="500"/>
                            </p:stCondLst>
                            <p:childTnLst>
                              <p:par>
                                <p:cTn id="241" presetID="10" presetClass="entr" presetSubtype="0" fill="hold" grpId="0" nodeType="after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500"/>
                                        <p:tgtEl>
                                          <p:spTgt spid="50"/>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1" fill="hold" nodeType="clickEffect">
                                  <p:stCondLst>
                                    <p:cond delay="0"/>
                                  </p:stCondLst>
                                  <p:childTnLst>
                                    <p:set>
                                      <p:cBhvr>
                                        <p:cTn id="247" dur="1" fill="hold">
                                          <p:stCondLst>
                                            <p:cond delay="0"/>
                                          </p:stCondLst>
                                        </p:cTn>
                                        <p:tgtEl>
                                          <p:spTgt spid="38"/>
                                        </p:tgtEl>
                                        <p:attrNameLst>
                                          <p:attrName>style.visibility</p:attrName>
                                        </p:attrNameLst>
                                      </p:cBhvr>
                                      <p:to>
                                        <p:strVal val="visible"/>
                                      </p:to>
                                    </p:set>
                                    <p:animEffect transition="in" filter="wipe(up)">
                                      <p:cBhvr>
                                        <p:cTn id="248" dur="500"/>
                                        <p:tgtEl>
                                          <p:spTgt spid="38"/>
                                        </p:tgtEl>
                                      </p:cBhvr>
                                    </p:animEffect>
                                  </p:childTnLst>
                                </p:cTn>
                              </p:par>
                            </p:childTnLst>
                          </p:cTn>
                        </p:par>
                        <p:par>
                          <p:cTn id="249" fill="hold">
                            <p:stCondLst>
                              <p:cond delay="500"/>
                            </p:stCondLst>
                            <p:childTnLst>
                              <p:par>
                                <p:cTn id="250" presetID="10" presetClass="entr" presetSubtype="0" fill="hold" grpId="0" nodeType="afterEffect">
                                  <p:stCondLst>
                                    <p:cond delay="0"/>
                                  </p:stCondLst>
                                  <p:childTnLst>
                                    <p:set>
                                      <p:cBhvr>
                                        <p:cTn id="251" dur="1" fill="hold">
                                          <p:stCondLst>
                                            <p:cond delay="0"/>
                                          </p:stCondLst>
                                        </p:cTn>
                                        <p:tgtEl>
                                          <p:spTgt spid="49"/>
                                        </p:tgtEl>
                                        <p:attrNameLst>
                                          <p:attrName>style.visibility</p:attrName>
                                        </p:attrNameLst>
                                      </p:cBhvr>
                                      <p:to>
                                        <p:strVal val="visible"/>
                                      </p:to>
                                    </p:set>
                                    <p:animEffect transition="in" filter="fade">
                                      <p:cBhvr>
                                        <p:cTn id="252" dur="500"/>
                                        <p:tgtEl>
                                          <p:spTgt spid="49"/>
                                        </p:tgtEl>
                                      </p:cBhvr>
                                    </p:animEffect>
                                  </p:childTnLst>
                                </p:cTn>
                              </p:par>
                            </p:childTnLst>
                          </p:cTn>
                        </p:par>
                      </p:childTnLst>
                    </p:cTn>
                  </p:par>
                  <p:par>
                    <p:cTn id="253" fill="hold">
                      <p:stCondLst>
                        <p:cond delay="indefinite"/>
                      </p:stCondLst>
                      <p:childTnLst>
                        <p:par>
                          <p:cTn id="254" fill="hold">
                            <p:stCondLst>
                              <p:cond delay="0"/>
                            </p:stCondLst>
                            <p:childTnLst>
                              <p:par>
                                <p:cTn id="255" presetID="31" presetClass="exit" presetSubtype="0" fill="hold" grpId="1" nodeType="clickEffect">
                                  <p:stCondLst>
                                    <p:cond delay="0"/>
                                  </p:stCondLst>
                                  <p:childTnLst>
                                    <p:anim calcmode="lin" valueType="num">
                                      <p:cBhvr>
                                        <p:cTn id="256" dur="1000"/>
                                        <p:tgtEl>
                                          <p:spTgt spid="25"/>
                                        </p:tgtEl>
                                        <p:attrNameLst>
                                          <p:attrName>ppt_w</p:attrName>
                                        </p:attrNameLst>
                                      </p:cBhvr>
                                      <p:tavLst>
                                        <p:tav tm="0">
                                          <p:val>
                                            <p:strVal val="ppt_w"/>
                                          </p:val>
                                        </p:tav>
                                        <p:tav tm="100000">
                                          <p:val>
                                            <p:fltVal val="0"/>
                                          </p:val>
                                        </p:tav>
                                      </p:tavLst>
                                    </p:anim>
                                    <p:anim calcmode="lin" valueType="num">
                                      <p:cBhvr>
                                        <p:cTn id="257" dur="1000"/>
                                        <p:tgtEl>
                                          <p:spTgt spid="25"/>
                                        </p:tgtEl>
                                        <p:attrNameLst>
                                          <p:attrName>ppt_h</p:attrName>
                                        </p:attrNameLst>
                                      </p:cBhvr>
                                      <p:tavLst>
                                        <p:tav tm="0">
                                          <p:val>
                                            <p:strVal val="ppt_h"/>
                                          </p:val>
                                        </p:tav>
                                        <p:tav tm="100000">
                                          <p:val>
                                            <p:fltVal val="0"/>
                                          </p:val>
                                        </p:tav>
                                      </p:tavLst>
                                    </p:anim>
                                    <p:anim calcmode="lin" valueType="num">
                                      <p:cBhvr>
                                        <p:cTn id="258" dur="1000"/>
                                        <p:tgtEl>
                                          <p:spTgt spid="25"/>
                                        </p:tgtEl>
                                        <p:attrNameLst>
                                          <p:attrName>style.rotation</p:attrName>
                                        </p:attrNameLst>
                                      </p:cBhvr>
                                      <p:tavLst>
                                        <p:tav tm="0">
                                          <p:val>
                                            <p:fltVal val="0"/>
                                          </p:val>
                                        </p:tav>
                                        <p:tav tm="100000">
                                          <p:val>
                                            <p:fltVal val="90"/>
                                          </p:val>
                                        </p:tav>
                                      </p:tavLst>
                                    </p:anim>
                                    <p:animEffect transition="out" filter="fade">
                                      <p:cBhvr>
                                        <p:cTn id="259" dur="1000"/>
                                        <p:tgtEl>
                                          <p:spTgt spid="25"/>
                                        </p:tgtEl>
                                      </p:cBhvr>
                                    </p:animEffect>
                                    <p:set>
                                      <p:cBhvr>
                                        <p:cTn id="260" dur="1" fill="hold">
                                          <p:stCondLst>
                                            <p:cond delay="999"/>
                                          </p:stCondLst>
                                        </p:cTn>
                                        <p:tgtEl>
                                          <p:spTgt spid="25"/>
                                        </p:tgtEl>
                                        <p:attrNameLst>
                                          <p:attrName>style.visibility</p:attrName>
                                        </p:attrNameLst>
                                      </p:cBhvr>
                                      <p:to>
                                        <p:strVal val="hidden"/>
                                      </p:to>
                                    </p:set>
                                  </p:childTnLst>
                                </p:cTn>
                              </p:par>
                              <p:par>
                                <p:cTn id="261" presetID="31" presetClass="exit" presetSubtype="0" fill="hold" nodeType="withEffect">
                                  <p:stCondLst>
                                    <p:cond delay="0"/>
                                  </p:stCondLst>
                                  <p:childTnLst>
                                    <p:anim calcmode="lin" valueType="num">
                                      <p:cBhvr>
                                        <p:cTn id="262" dur="1000"/>
                                        <p:tgtEl>
                                          <p:spTgt spid="28"/>
                                        </p:tgtEl>
                                        <p:attrNameLst>
                                          <p:attrName>ppt_w</p:attrName>
                                        </p:attrNameLst>
                                      </p:cBhvr>
                                      <p:tavLst>
                                        <p:tav tm="0">
                                          <p:val>
                                            <p:strVal val="ppt_w"/>
                                          </p:val>
                                        </p:tav>
                                        <p:tav tm="100000">
                                          <p:val>
                                            <p:fltVal val="0"/>
                                          </p:val>
                                        </p:tav>
                                      </p:tavLst>
                                    </p:anim>
                                    <p:anim calcmode="lin" valueType="num">
                                      <p:cBhvr>
                                        <p:cTn id="263" dur="1000"/>
                                        <p:tgtEl>
                                          <p:spTgt spid="28"/>
                                        </p:tgtEl>
                                        <p:attrNameLst>
                                          <p:attrName>ppt_h</p:attrName>
                                        </p:attrNameLst>
                                      </p:cBhvr>
                                      <p:tavLst>
                                        <p:tav tm="0">
                                          <p:val>
                                            <p:strVal val="ppt_h"/>
                                          </p:val>
                                        </p:tav>
                                        <p:tav tm="100000">
                                          <p:val>
                                            <p:fltVal val="0"/>
                                          </p:val>
                                        </p:tav>
                                      </p:tavLst>
                                    </p:anim>
                                    <p:anim calcmode="lin" valueType="num">
                                      <p:cBhvr>
                                        <p:cTn id="264" dur="1000"/>
                                        <p:tgtEl>
                                          <p:spTgt spid="28"/>
                                        </p:tgtEl>
                                        <p:attrNameLst>
                                          <p:attrName>style.rotation</p:attrName>
                                        </p:attrNameLst>
                                      </p:cBhvr>
                                      <p:tavLst>
                                        <p:tav tm="0">
                                          <p:val>
                                            <p:fltVal val="0"/>
                                          </p:val>
                                        </p:tav>
                                        <p:tav tm="100000">
                                          <p:val>
                                            <p:fltVal val="90"/>
                                          </p:val>
                                        </p:tav>
                                      </p:tavLst>
                                    </p:anim>
                                    <p:animEffect transition="out" filter="fade">
                                      <p:cBhvr>
                                        <p:cTn id="265" dur="1000"/>
                                        <p:tgtEl>
                                          <p:spTgt spid="28"/>
                                        </p:tgtEl>
                                      </p:cBhvr>
                                    </p:animEffect>
                                    <p:set>
                                      <p:cBhvr>
                                        <p:cTn id="266" dur="1" fill="hold">
                                          <p:stCondLst>
                                            <p:cond delay="999"/>
                                          </p:stCondLst>
                                        </p:cTn>
                                        <p:tgtEl>
                                          <p:spTgt spid="28"/>
                                        </p:tgtEl>
                                        <p:attrNameLst>
                                          <p:attrName>style.visibility</p:attrName>
                                        </p:attrNameLst>
                                      </p:cBhvr>
                                      <p:to>
                                        <p:strVal val="hidden"/>
                                      </p:to>
                                    </p:set>
                                  </p:childTnLst>
                                </p:cTn>
                              </p:par>
                              <p:par>
                                <p:cTn id="267" presetID="31" presetClass="exit" presetSubtype="0" fill="hold" nodeType="withEffect">
                                  <p:stCondLst>
                                    <p:cond delay="0"/>
                                  </p:stCondLst>
                                  <p:childTnLst>
                                    <p:anim calcmode="lin" valueType="num">
                                      <p:cBhvr>
                                        <p:cTn id="268" dur="1000"/>
                                        <p:tgtEl>
                                          <p:spTgt spid="27"/>
                                        </p:tgtEl>
                                        <p:attrNameLst>
                                          <p:attrName>ppt_w</p:attrName>
                                        </p:attrNameLst>
                                      </p:cBhvr>
                                      <p:tavLst>
                                        <p:tav tm="0">
                                          <p:val>
                                            <p:strVal val="ppt_w"/>
                                          </p:val>
                                        </p:tav>
                                        <p:tav tm="100000">
                                          <p:val>
                                            <p:fltVal val="0"/>
                                          </p:val>
                                        </p:tav>
                                      </p:tavLst>
                                    </p:anim>
                                    <p:anim calcmode="lin" valueType="num">
                                      <p:cBhvr>
                                        <p:cTn id="269" dur="1000"/>
                                        <p:tgtEl>
                                          <p:spTgt spid="27"/>
                                        </p:tgtEl>
                                        <p:attrNameLst>
                                          <p:attrName>ppt_h</p:attrName>
                                        </p:attrNameLst>
                                      </p:cBhvr>
                                      <p:tavLst>
                                        <p:tav tm="0">
                                          <p:val>
                                            <p:strVal val="ppt_h"/>
                                          </p:val>
                                        </p:tav>
                                        <p:tav tm="100000">
                                          <p:val>
                                            <p:fltVal val="0"/>
                                          </p:val>
                                        </p:tav>
                                      </p:tavLst>
                                    </p:anim>
                                    <p:anim calcmode="lin" valueType="num">
                                      <p:cBhvr>
                                        <p:cTn id="270" dur="1000"/>
                                        <p:tgtEl>
                                          <p:spTgt spid="27"/>
                                        </p:tgtEl>
                                        <p:attrNameLst>
                                          <p:attrName>style.rotation</p:attrName>
                                        </p:attrNameLst>
                                      </p:cBhvr>
                                      <p:tavLst>
                                        <p:tav tm="0">
                                          <p:val>
                                            <p:fltVal val="0"/>
                                          </p:val>
                                        </p:tav>
                                        <p:tav tm="100000">
                                          <p:val>
                                            <p:fltVal val="90"/>
                                          </p:val>
                                        </p:tav>
                                      </p:tavLst>
                                    </p:anim>
                                    <p:animEffect transition="out" filter="fade">
                                      <p:cBhvr>
                                        <p:cTn id="271" dur="1000"/>
                                        <p:tgtEl>
                                          <p:spTgt spid="27"/>
                                        </p:tgtEl>
                                      </p:cBhvr>
                                    </p:animEffect>
                                    <p:set>
                                      <p:cBhvr>
                                        <p:cTn id="272" dur="1" fill="hold">
                                          <p:stCondLst>
                                            <p:cond delay="999"/>
                                          </p:stCondLst>
                                        </p:cTn>
                                        <p:tgtEl>
                                          <p:spTgt spid="27"/>
                                        </p:tgtEl>
                                        <p:attrNameLst>
                                          <p:attrName>style.visibility</p:attrName>
                                        </p:attrNameLst>
                                      </p:cBhvr>
                                      <p:to>
                                        <p:strVal val="hidden"/>
                                      </p:to>
                                    </p:set>
                                  </p:childTnLst>
                                </p:cTn>
                              </p:par>
                              <p:par>
                                <p:cTn id="273" presetID="31" presetClass="exit" presetSubtype="0" fill="hold" nodeType="withEffect">
                                  <p:stCondLst>
                                    <p:cond delay="0"/>
                                  </p:stCondLst>
                                  <p:childTnLst>
                                    <p:anim calcmode="lin" valueType="num">
                                      <p:cBhvr>
                                        <p:cTn id="274" dur="1000"/>
                                        <p:tgtEl>
                                          <p:spTgt spid="26"/>
                                        </p:tgtEl>
                                        <p:attrNameLst>
                                          <p:attrName>ppt_w</p:attrName>
                                        </p:attrNameLst>
                                      </p:cBhvr>
                                      <p:tavLst>
                                        <p:tav tm="0">
                                          <p:val>
                                            <p:strVal val="ppt_w"/>
                                          </p:val>
                                        </p:tav>
                                        <p:tav tm="100000">
                                          <p:val>
                                            <p:fltVal val="0"/>
                                          </p:val>
                                        </p:tav>
                                      </p:tavLst>
                                    </p:anim>
                                    <p:anim calcmode="lin" valueType="num">
                                      <p:cBhvr>
                                        <p:cTn id="275" dur="1000"/>
                                        <p:tgtEl>
                                          <p:spTgt spid="26"/>
                                        </p:tgtEl>
                                        <p:attrNameLst>
                                          <p:attrName>ppt_h</p:attrName>
                                        </p:attrNameLst>
                                      </p:cBhvr>
                                      <p:tavLst>
                                        <p:tav tm="0">
                                          <p:val>
                                            <p:strVal val="ppt_h"/>
                                          </p:val>
                                        </p:tav>
                                        <p:tav tm="100000">
                                          <p:val>
                                            <p:fltVal val="0"/>
                                          </p:val>
                                        </p:tav>
                                      </p:tavLst>
                                    </p:anim>
                                    <p:anim calcmode="lin" valueType="num">
                                      <p:cBhvr>
                                        <p:cTn id="276" dur="1000"/>
                                        <p:tgtEl>
                                          <p:spTgt spid="26"/>
                                        </p:tgtEl>
                                        <p:attrNameLst>
                                          <p:attrName>style.rotation</p:attrName>
                                        </p:attrNameLst>
                                      </p:cBhvr>
                                      <p:tavLst>
                                        <p:tav tm="0">
                                          <p:val>
                                            <p:fltVal val="0"/>
                                          </p:val>
                                        </p:tav>
                                        <p:tav tm="100000">
                                          <p:val>
                                            <p:fltVal val="90"/>
                                          </p:val>
                                        </p:tav>
                                      </p:tavLst>
                                    </p:anim>
                                    <p:animEffect transition="out" filter="fade">
                                      <p:cBhvr>
                                        <p:cTn id="277" dur="1000"/>
                                        <p:tgtEl>
                                          <p:spTgt spid="26"/>
                                        </p:tgtEl>
                                      </p:cBhvr>
                                    </p:animEffect>
                                    <p:set>
                                      <p:cBhvr>
                                        <p:cTn id="278" dur="1" fill="hold">
                                          <p:stCondLst>
                                            <p:cond delay="999"/>
                                          </p:stCondLst>
                                        </p:cTn>
                                        <p:tgtEl>
                                          <p:spTgt spid="26"/>
                                        </p:tgtEl>
                                        <p:attrNameLst>
                                          <p:attrName>style.visibility</p:attrName>
                                        </p:attrNameLst>
                                      </p:cBhvr>
                                      <p:to>
                                        <p:strVal val="hidden"/>
                                      </p:to>
                                    </p:set>
                                  </p:childTnLst>
                                </p:cTn>
                              </p:par>
                              <p:par>
                                <p:cTn id="279" presetID="31" presetClass="exit" presetSubtype="0" fill="hold" nodeType="withEffect">
                                  <p:stCondLst>
                                    <p:cond delay="0"/>
                                  </p:stCondLst>
                                  <p:childTnLst>
                                    <p:anim calcmode="lin" valueType="num">
                                      <p:cBhvr>
                                        <p:cTn id="280" dur="1000"/>
                                        <p:tgtEl>
                                          <p:spTgt spid="29"/>
                                        </p:tgtEl>
                                        <p:attrNameLst>
                                          <p:attrName>ppt_w</p:attrName>
                                        </p:attrNameLst>
                                      </p:cBhvr>
                                      <p:tavLst>
                                        <p:tav tm="0">
                                          <p:val>
                                            <p:strVal val="ppt_w"/>
                                          </p:val>
                                        </p:tav>
                                        <p:tav tm="100000">
                                          <p:val>
                                            <p:fltVal val="0"/>
                                          </p:val>
                                        </p:tav>
                                      </p:tavLst>
                                    </p:anim>
                                    <p:anim calcmode="lin" valueType="num">
                                      <p:cBhvr>
                                        <p:cTn id="281" dur="1000"/>
                                        <p:tgtEl>
                                          <p:spTgt spid="29"/>
                                        </p:tgtEl>
                                        <p:attrNameLst>
                                          <p:attrName>ppt_h</p:attrName>
                                        </p:attrNameLst>
                                      </p:cBhvr>
                                      <p:tavLst>
                                        <p:tav tm="0">
                                          <p:val>
                                            <p:strVal val="ppt_h"/>
                                          </p:val>
                                        </p:tav>
                                        <p:tav tm="100000">
                                          <p:val>
                                            <p:fltVal val="0"/>
                                          </p:val>
                                        </p:tav>
                                      </p:tavLst>
                                    </p:anim>
                                    <p:anim calcmode="lin" valueType="num">
                                      <p:cBhvr>
                                        <p:cTn id="282" dur="1000"/>
                                        <p:tgtEl>
                                          <p:spTgt spid="29"/>
                                        </p:tgtEl>
                                        <p:attrNameLst>
                                          <p:attrName>style.rotation</p:attrName>
                                        </p:attrNameLst>
                                      </p:cBhvr>
                                      <p:tavLst>
                                        <p:tav tm="0">
                                          <p:val>
                                            <p:fltVal val="0"/>
                                          </p:val>
                                        </p:tav>
                                        <p:tav tm="100000">
                                          <p:val>
                                            <p:fltVal val="90"/>
                                          </p:val>
                                        </p:tav>
                                      </p:tavLst>
                                    </p:anim>
                                    <p:animEffect transition="out" filter="fade">
                                      <p:cBhvr>
                                        <p:cTn id="283" dur="1000"/>
                                        <p:tgtEl>
                                          <p:spTgt spid="29"/>
                                        </p:tgtEl>
                                      </p:cBhvr>
                                    </p:animEffect>
                                    <p:set>
                                      <p:cBhvr>
                                        <p:cTn id="284" dur="1" fill="hold">
                                          <p:stCondLst>
                                            <p:cond delay="999"/>
                                          </p:stCondLst>
                                        </p:cTn>
                                        <p:tgtEl>
                                          <p:spTgt spid="29"/>
                                        </p:tgtEl>
                                        <p:attrNameLst>
                                          <p:attrName>style.visibility</p:attrName>
                                        </p:attrNameLst>
                                      </p:cBhvr>
                                      <p:to>
                                        <p:strVal val="hidden"/>
                                      </p:to>
                                    </p:set>
                                  </p:childTnLst>
                                </p:cTn>
                              </p:par>
                              <p:par>
                                <p:cTn id="285" presetID="31" presetClass="exit" presetSubtype="0" fill="hold" nodeType="withEffect">
                                  <p:stCondLst>
                                    <p:cond delay="0"/>
                                  </p:stCondLst>
                                  <p:childTnLst>
                                    <p:anim calcmode="lin" valueType="num">
                                      <p:cBhvr>
                                        <p:cTn id="286" dur="1000"/>
                                        <p:tgtEl>
                                          <p:spTgt spid="30"/>
                                        </p:tgtEl>
                                        <p:attrNameLst>
                                          <p:attrName>ppt_w</p:attrName>
                                        </p:attrNameLst>
                                      </p:cBhvr>
                                      <p:tavLst>
                                        <p:tav tm="0">
                                          <p:val>
                                            <p:strVal val="ppt_w"/>
                                          </p:val>
                                        </p:tav>
                                        <p:tav tm="100000">
                                          <p:val>
                                            <p:fltVal val="0"/>
                                          </p:val>
                                        </p:tav>
                                      </p:tavLst>
                                    </p:anim>
                                    <p:anim calcmode="lin" valueType="num">
                                      <p:cBhvr>
                                        <p:cTn id="287" dur="1000"/>
                                        <p:tgtEl>
                                          <p:spTgt spid="30"/>
                                        </p:tgtEl>
                                        <p:attrNameLst>
                                          <p:attrName>ppt_h</p:attrName>
                                        </p:attrNameLst>
                                      </p:cBhvr>
                                      <p:tavLst>
                                        <p:tav tm="0">
                                          <p:val>
                                            <p:strVal val="ppt_h"/>
                                          </p:val>
                                        </p:tav>
                                        <p:tav tm="100000">
                                          <p:val>
                                            <p:fltVal val="0"/>
                                          </p:val>
                                        </p:tav>
                                      </p:tavLst>
                                    </p:anim>
                                    <p:anim calcmode="lin" valueType="num">
                                      <p:cBhvr>
                                        <p:cTn id="288" dur="1000"/>
                                        <p:tgtEl>
                                          <p:spTgt spid="30"/>
                                        </p:tgtEl>
                                        <p:attrNameLst>
                                          <p:attrName>style.rotation</p:attrName>
                                        </p:attrNameLst>
                                      </p:cBhvr>
                                      <p:tavLst>
                                        <p:tav tm="0">
                                          <p:val>
                                            <p:fltVal val="0"/>
                                          </p:val>
                                        </p:tav>
                                        <p:tav tm="100000">
                                          <p:val>
                                            <p:fltVal val="90"/>
                                          </p:val>
                                        </p:tav>
                                      </p:tavLst>
                                    </p:anim>
                                    <p:animEffect transition="out" filter="fade">
                                      <p:cBhvr>
                                        <p:cTn id="289" dur="1000"/>
                                        <p:tgtEl>
                                          <p:spTgt spid="30"/>
                                        </p:tgtEl>
                                      </p:cBhvr>
                                    </p:animEffect>
                                    <p:set>
                                      <p:cBhvr>
                                        <p:cTn id="290" dur="1" fill="hold">
                                          <p:stCondLst>
                                            <p:cond delay="999"/>
                                          </p:stCondLst>
                                        </p:cTn>
                                        <p:tgtEl>
                                          <p:spTgt spid="30"/>
                                        </p:tgtEl>
                                        <p:attrNameLst>
                                          <p:attrName>style.visibility</p:attrName>
                                        </p:attrNameLst>
                                      </p:cBhvr>
                                      <p:to>
                                        <p:strVal val="hidden"/>
                                      </p:to>
                                    </p:set>
                                  </p:childTnLst>
                                </p:cTn>
                              </p:par>
                              <p:par>
                                <p:cTn id="291" presetID="31" presetClass="exit" presetSubtype="0" fill="hold" grpId="1" nodeType="withEffect">
                                  <p:stCondLst>
                                    <p:cond delay="0"/>
                                  </p:stCondLst>
                                  <p:childTnLst>
                                    <p:anim calcmode="lin" valueType="num">
                                      <p:cBhvr>
                                        <p:cTn id="292" dur="1000"/>
                                        <p:tgtEl>
                                          <p:spTgt spid="31"/>
                                        </p:tgtEl>
                                        <p:attrNameLst>
                                          <p:attrName>ppt_w</p:attrName>
                                        </p:attrNameLst>
                                      </p:cBhvr>
                                      <p:tavLst>
                                        <p:tav tm="0">
                                          <p:val>
                                            <p:strVal val="ppt_w"/>
                                          </p:val>
                                        </p:tav>
                                        <p:tav tm="100000">
                                          <p:val>
                                            <p:fltVal val="0"/>
                                          </p:val>
                                        </p:tav>
                                      </p:tavLst>
                                    </p:anim>
                                    <p:anim calcmode="lin" valueType="num">
                                      <p:cBhvr>
                                        <p:cTn id="293" dur="1000"/>
                                        <p:tgtEl>
                                          <p:spTgt spid="31"/>
                                        </p:tgtEl>
                                        <p:attrNameLst>
                                          <p:attrName>ppt_h</p:attrName>
                                        </p:attrNameLst>
                                      </p:cBhvr>
                                      <p:tavLst>
                                        <p:tav tm="0">
                                          <p:val>
                                            <p:strVal val="ppt_h"/>
                                          </p:val>
                                        </p:tav>
                                        <p:tav tm="100000">
                                          <p:val>
                                            <p:fltVal val="0"/>
                                          </p:val>
                                        </p:tav>
                                      </p:tavLst>
                                    </p:anim>
                                    <p:anim calcmode="lin" valueType="num">
                                      <p:cBhvr>
                                        <p:cTn id="294" dur="1000"/>
                                        <p:tgtEl>
                                          <p:spTgt spid="31"/>
                                        </p:tgtEl>
                                        <p:attrNameLst>
                                          <p:attrName>style.rotation</p:attrName>
                                        </p:attrNameLst>
                                      </p:cBhvr>
                                      <p:tavLst>
                                        <p:tav tm="0">
                                          <p:val>
                                            <p:fltVal val="0"/>
                                          </p:val>
                                        </p:tav>
                                        <p:tav tm="100000">
                                          <p:val>
                                            <p:fltVal val="90"/>
                                          </p:val>
                                        </p:tav>
                                      </p:tavLst>
                                    </p:anim>
                                    <p:animEffect transition="out" filter="fade">
                                      <p:cBhvr>
                                        <p:cTn id="295" dur="1000"/>
                                        <p:tgtEl>
                                          <p:spTgt spid="31"/>
                                        </p:tgtEl>
                                      </p:cBhvr>
                                    </p:animEffect>
                                    <p:set>
                                      <p:cBhvr>
                                        <p:cTn id="296" dur="1" fill="hold">
                                          <p:stCondLst>
                                            <p:cond delay="999"/>
                                          </p:stCondLst>
                                        </p:cTn>
                                        <p:tgtEl>
                                          <p:spTgt spid="31"/>
                                        </p:tgtEl>
                                        <p:attrNameLst>
                                          <p:attrName>style.visibility</p:attrName>
                                        </p:attrNameLst>
                                      </p:cBhvr>
                                      <p:to>
                                        <p:strVal val="hidden"/>
                                      </p:to>
                                    </p:set>
                                  </p:childTnLst>
                                </p:cTn>
                              </p:par>
                              <p:par>
                                <p:cTn id="297" presetID="31" presetClass="exit" presetSubtype="0" fill="hold" nodeType="withEffect">
                                  <p:stCondLst>
                                    <p:cond delay="0"/>
                                  </p:stCondLst>
                                  <p:childTnLst>
                                    <p:anim calcmode="lin" valueType="num">
                                      <p:cBhvr>
                                        <p:cTn id="298" dur="1000"/>
                                        <p:tgtEl>
                                          <p:spTgt spid="33"/>
                                        </p:tgtEl>
                                        <p:attrNameLst>
                                          <p:attrName>ppt_w</p:attrName>
                                        </p:attrNameLst>
                                      </p:cBhvr>
                                      <p:tavLst>
                                        <p:tav tm="0">
                                          <p:val>
                                            <p:strVal val="ppt_w"/>
                                          </p:val>
                                        </p:tav>
                                        <p:tav tm="100000">
                                          <p:val>
                                            <p:fltVal val="0"/>
                                          </p:val>
                                        </p:tav>
                                      </p:tavLst>
                                    </p:anim>
                                    <p:anim calcmode="lin" valueType="num">
                                      <p:cBhvr>
                                        <p:cTn id="299" dur="1000"/>
                                        <p:tgtEl>
                                          <p:spTgt spid="33"/>
                                        </p:tgtEl>
                                        <p:attrNameLst>
                                          <p:attrName>ppt_h</p:attrName>
                                        </p:attrNameLst>
                                      </p:cBhvr>
                                      <p:tavLst>
                                        <p:tav tm="0">
                                          <p:val>
                                            <p:strVal val="ppt_h"/>
                                          </p:val>
                                        </p:tav>
                                        <p:tav tm="100000">
                                          <p:val>
                                            <p:fltVal val="0"/>
                                          </p:val>
                                        </p:tav>
                                      </p:tavLst>
                                    </p:anim>
                                    <p:anim calcmode="lin" valueType="num">
                                      <p:cBhvr>
                                        <p:cTn id="300" dur="1000"/>
                                        <p:tgtEl>
                                          <p:spTgt spid="33"/>
                                        </p:tgtEl>
                                        <p:attrNameLst>
                                          <p:attrName>style.rotation</p:attrName>
                                        </p:attrNameLst>
                                      </p:cBhvr>
                                      <p:tavLst>
                                        <p:tav tm="0">
                                          <p:val>
                                            <p:fltVal val="0"/>
                                          </p:val>
                                        </p:tav>
                                        <p:tav tm="100000">
                                          <p:val>
                                            <p:fltVal val="90"/>
                                          </p:val>
                                        </p:tav>
                                      </p:tavLst>
                                    </p:anim>
                                    <p:animEffect transition="out" filter="fade">
                                      <p:cBhvr>
                                        <p:cTn id="301" dur="1000"/>
                                        <p:tgtEl>
                                          <p:spTgt spid="33"/>
                                        </p:tgtEl>
                                      </p:cBhvr>
                                    </p:animEffect>
                                    <p:set>
                                      <p:cBhvr>
                                        <p:cTn id="302" dur="1" fill="hold">
                                          <p:stCondLst>
                                            <p:cond delay="999"/>
                                          </p:stCondLst>
                                        </p:cTn>
                                        <p:tgtEl>
                                          <p:spTgt spid="33"/>
                                        </p:tgtEl>
                                        <p:attrNameLst>
                                          <p:attrName>style.visibility</p:attrName>
                                        </p:attrNameLst>
                                      </p:cBhvr>
                                      <p:to>
                                        <p:strVal val="hidden"/>
                                      </p:to>
                                    </p:set>
                                  </p:childTnLst>
                                </p:cTn>
                              </p:par>
                              <p:par>
                                <p:cTn id="303" presetID="31" presetClass="exit" presetSubtype="0" fill="hold" grpId="1" nodeType="withEffect">
                                  <p:stCondLst>
                                    <p:cond delay="0"/>
                                  </p:stCondLst>
                                  <p:childTnLst>
                                    <p:anim calcmode="lin" valueType="num">
                                      <p:cBhvr>
                                        <p:cTn id="304" dur="1000"/>
                                        <p:tgtEl>
                                          <p:spTgt spid="48"/>
                                        </p:tgtEl>
                                        <p:attrNameLst>
                                          <p:attrName>ppt_w</p:attrName>
                                        </p:attrNameLst>
                                      </p:cBhvr>
                                      <p:tavLst>
                                        <p:tav tm="0">
                                          <p:val>
                                            <p:strVal val="ppt_w"/>
                                          </p:val>
                                        </p:tav>
                                        <p:tav tm="100000">
                                          <p:val>
                                            <p:fltVal val="0"/>
                                          </p:val>
                                        </p:tav>
                                      </p:tavLst>
                                    </p:anim>
                                    <p:anim calcmode="lin" valueType="num">
                                      <p:cBhvr>
                                        <p:cTn id="305" dur="1000"/>
                                        <p:tgtEl>
                                          <p:spTgt spid="48"/>
                                        </p:tgtEl>
                                        <p:attrNameLst>
                                          <p:attrName>ppt_h</p:attrName>
                                        </p:attrNameLst>
                                      </p:cBhvr>
                                      <p:tavLst>
                                        <p:tav tm="0">
                                          <p:val>
                                            <p:strVal val="ppt_h"/>
                                          </p:val>
                                        </p:tav>
                                        <p:tav tm="100000">
                                          <p:val>
                                            <p:fltVal val="0"/>
                                          </p:val>
                                        </p:tav>
                                      </p:tavLst>
                                    </p:anim>
                                    <p:anim calcmode="lin" valueType="num">
                                      <p:cBhvr>
                                        <p:cTn id="306" dur="1000"/>
                                        <p:tgtEl>
                                          <p:spTgt spid="48"/>
                                        </p:tgtEl>
                                        <p:attrNameLst>
                                          <p:attrName>style.rotation</p:attrName>
                                        </p:attrNameLst>
                                      </p:cBhvr>
                                      <p:tavLst>
                                        <p:tav tm="0">
                                          <p:val>
                                            <p:fltVal val="0"/>
                                          </p:val>
                                        </p:tav>
                                        <p:tav tm="100000">
                                          <p:val>
                                            <p:fltVal val="90"/>
                                          </p:val>
                                        </p:tav>
                                      </p:tavLst>
                                    </p:anim>
                                    <p:animEffect transition="out" filter="fade">
                                      <p:cBhvr>
                                        <p:cTn id="307" dur="1000"/>
                                        <p:tgtEl>
                                          <p:spTgt spid="48"/>
                                        </p:tgtEl>
                                      </p:cBhvr>
                                    </p:animEffect>
                                    <p:set>
                                      <p:cBhvr>
                                        <p:cTn id="308" dur="1" fill="hold">
                                          <p:stCondLst>
                                            <p:cond delay="999"/>
                                          </p:stCondLst>
                                        </p:cTn>
                                        <p:tgtEl>
                                          <p:spTgt spid="48"/>
                                        </p:tgtEl>
                                        <p:attrNameLst>
                                          <p:attrName>style.visibility</p:attrName>
                                        </p:attrNameLst>
                                      </p:cBhvr>
                                      <p:to>
                                        <p:strVal val="hidden"/>
                                      </p:to>
                                    </p:set>
                                  </p:childTnLst>
                                </p:cTn>
                              </p:par>
                              <p:par>
                                <p:cTn id="309" presetID="31" presetClass="exit" presetSubtype="0" fill="hold" nodeType="withEffect">
                                  <p:stCondLst>
                                    <p:cond delay="0"/>
                                  </p:stCondLst>
                                  <p:childTnLst>
                                    <p:anim calcmode="lin" valueType="num">
                                      <p:cBhvr>
                                        <p:cTn id="310" dur="1000"/>
                                        <p:tgtEl>
                                          <p:spTgt spid="39"/>
                                        </p:tgtEl>
                                        <p:attrNameLst>
                                          <p:attrName>ppt_w</p:attrName>
                                        </p:attrNameLst>
                                      </p:cBhvr>
                                      <p:tavLst>
                                        <p:tav tm="0">
                                          <p:val>
                                            <p:strVal val="ppt_w"/>
                                          </p:val>
                                        </p:tav>
                                        <p:tav tm="100000">
                                          <p:val>
                                            <p:fltVal val="0"/>
                                          </p:val>
                                        </p:tav>
                                      </p:tavLst>
                                    </p:anim>
                                    <p:anim calcmode="lin" valueType="num">
                                      <p:cBhvr>
                                        <p:cTn id="311" dur="1000"/>
                                        <p:tgtEl>
                                          <p:spTgt spid="39"/>
                                        </p:tgtEl>
                                        <p:attrNameLst>
                                          <p:attrName>ppt_h</p:attrName>
                                        </p:attrNameLst>
                                      </p:cBhvr>
                                      <p:tavLst>
                                        <p:tav tm="0">
                                          <p:val>
                                            <p:strVal val="ppt_h"/>
                                          </p:val>
                                        </p:tav>
                                        <p:tav tm="100000">
                                          <p:val>
                                            <p:fltVal val="0"/>
                                          </p:val>
                                        </p:tav>
                                      </p:tavLst>
                                    </p:anim>
                                    <p:anim calcmode="lin" valueType="num">
                                      <p:cBhvr>
                                        <p:cTn id="312" dur="1000"/>
                                        <p:tgtEl>
                                          <p:spTgt spid="39"/>
                                        </p:tgtEl>
                                        <p:attrNameLst>
                                          <p:attrName>style.rotation</p:attrName>
                                        </p:attrNameLst>
                                      </p:cBhvr>
                                      <p:tavLst>
                                        <p:tav tm="0">
                                          <p:val>
                                            <p:fltVal val="0"/>
                                          </p:val>
                                        </p:tav>
                                        <p:tav tm="100000">
                                          <p:val>
                                            <p:fltVal val="90"/>
                                          </p:val>
                                        </p:tav>
                                      </p:tavLst>
                                    </p:anim>
                                    <p:animEffect transition="out" filter="fade">
                                      <p:cBhvr>
                                        <p:cTn id="313" dur="1000"/>
                                        <p:tgtEl>
                                          <p:spTgt spid="39"/>
                                        </p:tgtEl>
                                      </p:cBhvr>
                                    </p:animEffect>
                                    <p:set>
                                      <p:cBhvr>
                                        <p:cTn id="314" dur="1" fill="hold">
                                          <p:stCondLst>
                                            <p:cond delay="999"/>
                                          </p:stCondLst>
                                        </p:cTn>
                                        <p:tgtEl>
                                          <p:spTgt spid="39"/>
                                        </p:tgtEl>
                                        <p:attrNameLst>
                                          <p:attrName>style.visibility</p:attrName>
                                        </p:attrNameLst>
                                      </p:cBhvr>
                                      <p:to>
                                        <p:strVal val="hidden"/>
                                      </p:to>
                                    </p:set>
                                  </p:childTnLst>
                                </p:cTn>
                              </p:par>
                              <p:par>
                                <p:cTn id="315" presetID="31" presetClass="exit" presetSubtype="0" fill="hold" grpId="1" nodeType="withEffect">
                                  <p:stCondLst>
                                    <p:cond delay="0"/>
                                  </p:stCondLst>
                                  <p:childTnLst>
                                    <p:anim calcmode="lin" valueType="num">
                                      <p:cBhvr>
                                        <p:cTn id="316" dur="1000"/>
                                        <p:tgtEl>
                                          <p:spTgt spid="50"/>
                                        </p:tgtEl>
                                        <p:attrNameLst>
                                          <p:attrName>ppt_w</p:attrName>
                                        </p:attrNameLst>
                                      </p:cBhvr>
                                      <p:tavLst>
                                        <p:tav tm="0">
                                          <p:val>
                                            <p:strVal val="ppt_w"/>
                                          </p:val>
                                        </p:tav>
                                        <p:tav tm="100000">
                                          <p:val>
                                            <p:fltVal val="0"/>
                                          </p:val>
                                        </p:tav>
                                      </p:tavLst>
                                    </p:anim>
                                    <p:anim calcmode="lin" valueType="num">
                                      <p:cBhvr>
                                        <p:cTn id="317" dur="1000"/>
                                        <p:tgtEl>
                                          <p:spTgt spid="50"/>
                                        </p:tgtEl>
                                        <p:attrNameLst>
                                          <p:attrName>ppt_h</p:attrName>
                                        </p:attrNameLst>
                                      </p:cBhvr>
                                      <p:tavLst>
                                        <p:tav tm="0">
                                          <p:val>
                                            <p:strVal val="ppt_h"/>
                                          </p:val>
                                        </p:tav>
                                        <p:tav tm="100000">
                                          <p:val>
                                            <p:fltVal val="0"/>
                                          </p:val>
                                        </p:tav>
                                      </p:tavLst>
                                    </p:anim>
                                    <p:anim calcmode="lin" valueType="num">
                                      <p:cBhvr>
                                        <p:cTn id="318" dur="1000"/>
                                        <p:tgtEl>
                                          <p:spTgt spid="50"/>
                                        </p:tgtEl>
                                        <p:attrNameLst>
                                          <p:attrName>style.rotation</p:attrName>
                                        </p:attrNameLst>
                                      </p:cBhvr>
                                      <p:tavLst>
                                        <p:tav tm="0">
                                          <p:val>
                                            <p:fltVal val="0"/>
                                          </p:val>
                                        </p:tav>
                                        <p:tav tm="100000">
                                          <p:val>
                                            <p:fltVal val="90"/>
                                          </p:val>
                                        </p:tav>
                                      </p:tavLst>
                                    </p:anim>
                                    <p:animEffect transition="out" filter="fade">
                                      <p:cBhvr>
                                        <p:cTn id="319" dur="1000"/>
                                        <p:tgtEl>
                                          <p:spTgt spid="50"/>
                                        </p:tgtEl>
                                      </p:cBhvr>
                                    </p:animEffect>
                                    <p:set>
                                      <p:cBhvr>
                                        <p:cTn id="320" dur="1" fill="hold">
                                          <p:stCondLst>
                                            <p:cond delay="999"/>
                                          </p:stCondLst>
                                        </p:cTn>
                                        <p:tgtEl>
                                          <p:spTgt spid="50"/>
                                        </p:tgtEl>
                                        <p:attrNameLst>
                                          <p:attrName>style.visibility</p:attrName>
                                        </p:attrNameLst>
                                      </p:cBhvr>
                                      <p:to>
                                        <p:strVal val="hidden"/>
                                      </p:to>
                                    </p:set>
                                  </p:childTnLst>
                                </p:cTn>
                              </p:par>
                              <p:par>
                                <p:cTn id="321" presetID="31" presetClass="exit" presetSubtype="0" fill="hold" nodeType="withEffect">
                                  <p:stCondLst>
                                    <p:cond delay="0"/>
                                  </p:stCondLst>
                                  <p:childTnLst>
                                    <p:anim calcmode="lin" valueType="num">
                                      <p:cBhvr>
                                        <p:cTn id="322" dur="1000"/>
                                        <p:tgtEl>
                                          <p:spTgt spid="38"/>
                                        </p:tgtEl>
                                        <p:attrNameLst>
                                          <p:attrName>ppt_w</p:attrName>
                                        </p:attrNameLst>
                                      </p:cBhvr>
                                      <p:tavLst>
                                        <p:tav tm="0">
                                          <p:val>
                                            <p:strVal val="ppt_w"/>
                                          </p:val>
                                        </p:tav>
                                        <p:tav tm="100000">
                                          <p:val>
                                            <p:fltVal val="0"/>
                                          </p:val>
                                        </p:tav>
                                      </p:tavLst>
                                    </p:anim>
                                    <p:anim calcmode="lin" valueType="num">
                                      <p:cBhvr>
                                        <p:cTn id="323" dur="1000"/>
                                        <p:tgtEl>
                                          <p:spTgt spid="38"/>
                                        </p:tgtEl>
                                        <p:attrNameLst>
                                          <p:attrName>ppt_h</p:attrName>
                                        </p:attrNameLst>
                                      </p:cBhvr>
                                      <p:tavLst>
                                        <p:tav tm="0">
                                          <p:val>
                                            <p:strVal val="ppt_h"/>
                                          </p:val>
                                        </p:tav>
                                        <p:tav tm="100000">
                                          <p:val>
                                            <p:fltVal val="0"/>
                                          </p:val>
                                        </p:tav>
                                      </p:tavLst>
                                    </p:anim>
                                    <p:anim calcmode="lin" valueType="num">
                                      <p:cBhvr>
                                        <p:cTn id="324" dur="1000"/>
                                        <p:tgtEl>
                                          <p:spTgt spid="38"/>
                                        </p:tgtEl>
                                        <p:attrNameLst>
                                          <p:attrName>style.rotation</p:attrName>
                                        </p:attrNameLst>
                                      </p:cBhvr>
                                      <p:tavLst>
                                        <p:tav tm="0">
                                          <p:val>
                                            <p:fltVal val="0"/>
                                          </p:val>
                                        </p:tav>
                                        <p:tav tm="100000">
                                          <p:val>
                                            <p:fltVal val="90"/>
                                          </p:val>
                                        </p:tav>
                                      </p:tavLst>
                                    </p:anim>
                                    <p:animEffect transition="out" filter="fade">
                                      <p:cBhvr>
                                        <p:cTn id="325" dur="1000"/>
                                        <p:tgtEl>
                                          <p:spTgt spid="38"/>
                                        </p:tgtEl>
                                      </p:cBhvr>
                                    </p:animEffect>
                                    <p:set>
                                      <p:cBhvr>
                                        <p:cTn id="326" dur="1" fill="hold">
                                          <p:stCondLst>
                                            <p:cond delay="999"/>
                                          </p:stCondLst>
                                        </p:cTn>
                                        <p:tgtEl>
                                          <p:spTgt spid="38"/>
                                        </p:tgtEl>
                                        <p:attrNameLst>
                                          <p:attrName>style.visibility</p:attrName>
                                        </p:attrNameLst>
                                      </p:cBhvr>
                                      <p:to>
                                        <p:strVal val="hidden"/>
                                      </p:to>
                                    </p:set>
                                  </p:childTnLst>
                                </p:cTn>
                              </p:par>
                              <p:par>
                                <p:cTn id="327" presetID="31" presetClass="exit" presetSubtype="0" fill="hold" grpId="1" nodeType="withEffect">
                                  <p:stCondLst>
                                    <p:cond delay="0"/>
                                  </p:stCondLst>
                                  <p:childTnLst>
                                    <p:anim calcmode="lin" valueType="num">
                                      <p:cBhvr>
                                        <p:cTn id="328" dur="1000"/>
                                        <p:tgtEl>
                                          <p:spTgt spid="49"/>
                                        </p:tgtEl>
                                        <p:attrNameLst>
                                          <p:attrName>ppt_w</p:attrName>
                                        </p:attrNameLst>
                                      </p:cBhvr>
                                      <p:tavLst>
                                        <p:tav tm="0">
                                          <p:val>
                                            <p:strVal val="ppt_w"/>
                                          </p:val>
                                        </p:tav>
                                        <p:tav tm="100000">
                                          <p:val>
                                            <p:fltVal val="0"/>
                                          </p:val>
                                        </p:tav>
                                      </p:tavLst>
                                    </p:anim>
                                    <p:anim calcmode="lin" valueType="num">
                                      <p:cBhvr>
                                        <p:cTn id="329" dur="1000"/>
                                        <p:tgtEl>
                                          <p:spTgt spid="49"/>
                                        </p:tgtEl>
                                        <p:attrNameLst>
                                          <p:attrName>ppt_h</p:attrName>
                                        </p:attrNameLst>
                                      </p:cBhvr>
                                      <p:tavLst>
                                        <p:tav tm="0">
                                          <p:val>
                                            <p:strVal val="ppt_h"/>
                                          </p:val>
                                        </p:tav>
                                        <p:tav tm="100000">
                                          <p:val>
                                            <p:fltVal val="0"/>
                                          </p:val>
                                        </p:tav>
                                      </p:tavLst>
                                    </p:anim>
                                    <p:anim calcmode="lin" valueType="num">
                                      <p:cBhvr>
                                        <p:cTn id="330" dur="1000"/>
                                        <p:tgtEl>
                                          <p:spTgt spid="49"/>
                                        </p:tgtEl>
                                        <p:attrNameLst>
                                          <p:attrName>style.rotation</p:attrName>
                                        </p:attrNameLst>
                                      </p:cBhvr>
                                      <p:tavLst>
                                        <p:tav tm="0">
                                          <p:val>
                                            <p:fltVal val="0"/>
                                          </p:val>
                                        </p:tav>
                                        <p:tav tm="100000">
                                          <p:val>
                                            <p:fltVal val="90"/>
                                          </p:val>
                                        </p:tav>
                                      </p:tavLst>
                                    </p:anim>
                                    <p:animEffect transition="out" filter="fade">
                                      <p:cBhvr>
                                        <p:cTn id="331" dur="1000"/>
                                        <p:tgtEl>
                                          <p:spTgt spid="49"/>
                                        </p:tgtEl>
                                      </p:cBhvr>
                                    </p:animEffect>
                                    <p:set>
                                      <p:cBhvr>
                                        <p:cTn id="332" dur="1" fill="hold">
                                          <p:stCondLst>
                                            <p:cond delay="999"/>
                                          </p:stCondLst>
                                        </p:cTn>
                                        <p:tgtEl>
                                          <p:spTgt spid="49"/>
                                        </p:tgtEl>
                                        <p:attrNameLst>
                                          <p:attrName>style.visibility</p:attrName>
                                        </p:attrNameLst>
                                      </p:cBhvr>
                                      <p:to>
                                        <p:strVal val="hidden"/>
                                      </p:to>
                                    </p:set>
                                  </p:childTnLst>
                                </p:cTn>
                              </p:par>
                            </p:childTnLst>
                          </p:cTn>
                        </p:par>
                        <p:par>
                          <p:cTn id="333" fill="hold">
                            <p:stCondLst>
                              <p:cond delay="1000"/>
                            </p:stCondLst>
                            <p:childTnLst>
                              <p:par>
                                <p:cTn id="334" presetID="6" presetClass="entr" presetSubtype="16" fill="hold" grpId="0" nodeType="afterEffect">
                                  <p:stCondLst>
                                    <p:cond delay="0"/>
                                  </p:stCondLst>
                                  <p:childTnLst>
                                    <p:set>
                                      <p:cBhvr>
                                        <p:cTn id="335" dur="1" fill="hold">
                                          <p:stCondLst>
                                            <p:cond delay="0"/>
                                          </p:stCondLst>
                                        </p:cTn>
                                        <p:tgtEl>
                                          <p:spTgt spid="10"/>
                                        </p:tgtEl>
                                        <p:attrNameLst>
                                          <p:attrName>style.visibility</p:attrName>
                                        </p:attrNameLst>
                                      </p:cBhvr>
                                      <p:to>
                                        <p:strVal val="visible"/>
                                      </p:to>
                                    </p:set>
                                    <p:animEffect transition="in" filter="circle(in)">
                                      <p:cBhvr>
                                        <p:cTn id="336" dur="1000"/>
                                        <p:tgtEl>
                                          <p:spTgt spid="10"/>
                                        </p:tgtEl>
                                      </p:cBhvr>
                                    </p:animEffect>
                                  </p:childTnLst>
                                </p:cTn>
                              </p:par>
                              <p:par>
                                <p:cTn id="337" presetID="35" presetClass="path" presetSubtype="0" accel="50000" decel="50000" fill="hold" grpId="0" nodeType="withEffect">
                                  <p:stCondLst>
                                    <p:cond delay="0"/>
                                  </p:stCondLst>
                                  <p:iterate type="lt">
                                    <p:tmPct val="4000"/>
                                  </p:iterate>
                                  <p:childTnLst>
                                    <p:animMotion origin="layout" path="M 1.25E-6 1.11111E-6 L 0.34154 0.00162 " pathEditMode="relative" rAng="0" ptsTypes="AA">
                                      <p:cBhvr>
                                        <p:cTn id="338" dur="1300" fill="hold"/>
                                        <p:tgtEl>
                                          <p:spTgt spid="18"/>
                                        </p:tgtEl>
                                        <p:attrNameLst>
                                          <p:attrName>ppt_x</p:attrName>
                                          <p:attrName>ppt_y</p:attrName>
                                        </p:attrNameLst>
                                      </p:cBhvr>
                                      <p:rCtr x="17070" y="69"/>
                                    </p:animMotion>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51"/>
                                        </p:tgtEl>
                                        <p:attrNameLst>
                                          <p:attrName>style.visibility</p:attrName>
                                        </p:attrNameLst>
                                      </p:cBhvr>
                                      <p:to>
                                        <p:strVal val="visible"/>
                                      </p:to>
                                    </p:set>
                                    <p:animEffect transition="in" filter="fade">
                                      <p:cBhvr>
                                        <p:cTn id="343" dur="500"/>
                                        <p:tgtEl>
                                          <p:spTgt spid="51"/>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53"/>
                                        </p:tgtEl>
                                        <p:attrNameLst>
                                          <p:attrName>style.visibility</p:attrName>
                                        </p:attrNameLst>
                                      </p:cBhvr>
                                      <p:to>
                                        <p:strVal val="visible"/>
                                      </p:to>
                                    </p:set>
                                    <p:animEffect transition="in" filter="fade">
                                      <p:cBhvr>
                                        <p:cTn id="348" dur="500"/>
                                        <p:tgtEl>
                                          <p:spTgt spid="53"/>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52"/>
                                        </p:tgtEl>
                                        <p:attrNameLst>
                                          <p:attrName>style.visibility</p:attrName>
                                        </p:attrNameLst>
                                      </p:cBhvr>
                                      <p:to>
                                        <p:strVal val="visible"/>
                                      </p:to>
                                    </p:set>
                                    <p:animEffect transition="in" filter="fade">
                                      <p:cBhvr>
                                        <p:cTn id="3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6" grpId="2" uiExpand="1" build="allAtOnce"/>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4">
              <a:lumMod val="5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8154572"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extBox 7"/>
          <p:cNvSpPr txBox="1"/>
          <p:nvPr/>
        </p:nvSpPr>
        <p:spPr>
          <a:xfrm>
            <a:off x="12637475" y="20315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BLL</a:t>
            </a:r>
            <a:endParaRPr lang="fr-FR" sz="8800" dirty="0">
              <a:solidFill>
                <a:schemeClr val="bg1"/>
              </a:solidFill>
              <a:latin typeface="Adobe Caslon Pro Bold" panose="0205070206050A020403"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857" y="1161642"/>
            <a:ext cx="1553029" cy="1515234"/>
          </a:xfrm>
          <a:prstGeom prst="rect">
            <a:avLst/>
          </a:prstGeom>
        </p:spPr>
      </p:pic>
      <p:graphicFrame>
        <p:nvGraphicFramePr>
          <p:cNvPr id="11" name="Diagram 10"/>
          <p:cNvGraphicFramePr/>
          <p:nvPr>
            <p:extLst>
              <p:ext uri="{D42A27DB-BD31-4B8C-83A1-F6EECF244321}">
                <p14:modId xmlns:p14="http://schemas.microsoft.com/office/powerpoint/2010/main" val="1291726777"/>
              </p:ext>
            </p:extLst>
          </p:nvPr>
        </p:nvGraphicFramePr>
        <p:xfrm>
          <a:off x="1819966" y="3101021"/>
          <a:ext cx="2907216" cy="2231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9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35" presetClass="path" presetSubtype="0" accel="50000" decel="50000" fill="hold" grpId="0" nodeType="afterEffect">
                                  <p:stCondLst>
                                    <p:cond delay="0"/>
                                  </p:stCondLst>
                                  <p:childTnLst>
                                    <p:animMotion origin="layout" path="M 1.04167E-6 4.44444E-6 L -0.30977 -0.00695 " pathEditMode="relative" rAng="0" ptsTypes="AA">
                                      <p:cBhvr>
                                        <p:cTn id="14" dur="750" fill="hold"/>
                                        <p:tgtEl>
                                          <p:spTgt spid="8"/>
                                        </p:tgtEl>
                                        <p:attrNameLst>
                                          <p:attrName>ppt_x</p:attrName>
                                          <p:attrName>ppt_y</p:attrName>
                                        </p:attrNameLst>
                                      </p:cBhvr>
                                      <p:rCtr x="-15495" y="-347"/>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52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fltVal val="0.5"/>
                                          </p:val>
                                        </p:tav>
                                        <p:tav tm="100000">
                                          <p:val>
                                            <p:strVal val="#ppt_x"/>
                                          </p:val>
                                        </p:tav>
                                      </p:tavLst>
                                    </p:anim>
                                    <p:anim calcmode="lin" valueType="num">
                                      <p:cBhvr>
                                        <p:cTn id="23"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graphicEl>
                                              <a:dgm id="{940A1EEC-95BC-4D1D-91E0-5169515F0A50}"/>
                                            </p:graphicEl>
                                          </p:spTgt>
                                        </p:tgtEl>
                                        <p:attrNameLst>
                                          <p:attrName>style.visibility</p:attrName>
                                        </p:attrNameLst>
                                      </p:cBhvr>
                                      <p:to>
                                        <p:strVal val="visible"/>
                                      </p:to>
                                    </p:set>
                                    <p:anim calcmode="lin" valueType="num">
                                      <p:cBhvr>
                                        <p:cTn id="28" dur="1000" fill="hold"/>
                                        <p:tgtEl>
                                          <p:spTgt spid="11">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29" dur="1000" fill="hold"/>
                                        <p:tgtEl>
                                          <p:spTgt spid="11">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30" dur="1000" fill="hold"/>
                                        <p:tgtEl>
                                          <p:spTgt spid="11">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31" dur="1000"/>
                                        <p:tgtEl>
                                          <p:spTgt spid="11">
                                            <p:graphicEl>
                                              <a:dgm id="{940A1EEC-95BC-4D1D-91E0-5169515F0A50}"/>
                                            </p:graphic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1">
                                            <p:graphicEl>
                                              <a:dgm id="{C9D34C0C-5A2A-4C26-B65D-FA535A448DA2}"/>
                                            </p:graphicEl>
                                          </p:spTgt>
                                        </p:tgtEl>
                                        <p:attrNameLst>
                                          <p:attrName>style.visibility</p:attrName>
                                        </p:attrNameLst>
                                      </p:cBhvr>
                                      <p:to>
                                        <p:strVal val="visible"/>
                                      </p:to>
                                    </p:set>
                                    <p:anim calcmode="lin" valueType="num">
                                      <p:cBhvr>
                                        <p:cTn id="34" dur="1000" fill="hold"/>
                                        <p:tgtEl>
                                          <p:spTgt spid="11">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35" dur="1000" fill="hold"/>
                                        <p:tgtEl>
                                          <p:spTgt spid="11">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36" dur="1000" fill="hold"/>
                                        <p:tgtEl>
                                          <p:spTgt spid="11">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37" dur="1000"/>
                                        <p:tgtEl>
                                          <p:spTgt spid="11">
                                            <p:graphicEl>
                                              <a:dgm id="{C9D34C0C-5A2A-4C26-B65D-FA535A448DA2}"/>
                                            </p:graphic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1">
                                            <p:graphicEl>
                                              <a:dgm id="{11E7873B-11AF-45AA-90EC-0581D527A916}"/>
                                            </p:graphicEl>
                                          </p:spTgt>
                                        </p:tgtEl>
                                        <p:attrNameLst>
                                          <p:attrName>style.visibility</p:attrName>
                                        </p:attrNameLst>
                                      </p:cBhvr>
                                      <p:to>
                                        <p:strVal val="visible"/>
                                      </p:to>
                                    </p:set>
                                    <p:anim calcmode="lin" valueType="num">
                                      <p:cBhvr>
                                        <p:cTn id="40" dur="1000" fill="hold"/>
                                        <p:tgtEl>
                                          <p:spTgt spid="11">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41" dur="1000" fill="hold"/>
                                        <p:tgtEl>
                                          <p:spTgt spid="11">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42" dur="1000" fill="hold"/>
                                        <p:tgtEl>
                                          <p:spTgt spid="11">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43" dur="1000"/>
                                        <p:tgtEl>
                                          <p:spTgt spid="11">
                                            <p:graphicEl>
                                              <a:dgm id="{11E7873B-11AF-45AA-90EC-0581D527A916}"/>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1">
                                            <p:graphicEl>
                                              <a:dgm id="{C4527D97-BC01-4AE6-A849-F61FC5055569}"/>
                                            </p:graphicEl>
                                          </p:spTgt>
                                        </p:tgtEl>
                                        <p:attrNameLst>
                                          <p:attrName>style.visibility</p:attrName>
                                        </p:attrNameLst>
                                      </p:cBhvr>
                                      <p:to>
                                        <p:strVal val="visible"/>
                                      </p:to>
                                    </p:set>
                                    <p:anim calcmode="lin" valueType="num">
                                      <p:cBhvr>
                                        <p:cTn id="46" dur="1000" fill="hold"/>
                                        <p:tgtEl>
                                          <p:spTgt spid="11">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47" dur="1000" fill="hold"/>
                                        <p:tgtEl>
                                          <p:spTgt spid="11">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48" dur="1000" fill="hold"/>
                                        <p:tgtEl>
                                          <p:spTgt spid="11">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49" dur="1000"/>
                                        <p:tgtEl>
                                          <p:spTgt spid="11">
                                            <p:graphicEl>
                                              <a:dgm id="{C4527D97-BC01-4AE6-A849-F61FC5055569}"/>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1">
                                            <p:graphicEl>
                                              <a:dgm id="{B91BE6DB-61A0-42AB-AB39-A6842B904DC5}"/>
                                            </p:graphicEl>
                                          </p:spTgt>
                                        </p:tgtEl>
                                        <p:attrNameLst>
                                          <p:attrName>style.visibility</p:attrName>
                                        </p:attrNameLst>
                                      </p:cBhvr>
                                      <p:to>
                                        <p:strVal val="visible"/>
                                      </p:to>
                                    </p:set>
                                    <p:anim calcmode="lin" valueType="num">
                                      <p:cBhvr>
                                        <p:cTn id="52" dur="1000" fill="hold"/>
                                        <p:tgtEl>
                                          <p:spTgt spid="11">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53" dur="1000" fill="hold"/>
                                        <p:tgtEl>
                                          <p:spTgt spid="11">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54" dur="1000" fill="hold"/>
                                        <p:tgtEl>
                                          <p:spTgt spid="11">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55" dur="1000"/>
                                        <p:tgtEl>
                                          <p:spTgt spid="11">
                                            <p:graphicEl>
                                              <a:dgm id="{B91BE6DB-61A0-42AB-AB39-A6842B904DC5}"/>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1">
                                            <p:graphicEl>
                                              <a:dgm id="{BE4200A3-E4F6-4333-8F5D-E0E8CBD1585C}"/>
                                            </p:graphicEl>
                                          </p:spTgt>
                                        </p:tgtEl>
                                        <p:attrNameLst>
                                          <p:attrName>style.visibility</p:attrName>
                                        </p:attrNameLst>
                                      </p:cBhvr>
                                      <p:to>
                                        <p:strVal val="visible"/>
                                      </p:to>
                                    </p:set>
                                    <p:anim calcmode="lin" valueType="num">
                                      <p:cBhvr>
                                        <p:cTn id="58" dur="1000" fill="hold"/>
                                        <p:tgtEl>
                                          <p:spTgt spid="11">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59" dur="1000" fill="hold"/>
                                        <p:tgtEl>
                                          <p:spTgt spid="11">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60" dur="1000" fill="hold"/>
                                        <p:tgtEl>
                                          <p:spTgt spid="11">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61" dur="1000"/>
                                        <p:tgtEl>
                                          <p:spTgt spid="11">
                                            <p:graphicEl>
                                              <a:dgm id="{BE4200A3-E4F6-4333-8F5D-E0E8CBD158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Graphic spid="11" grpId="0">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462984" y="2131613"/>
            <a:ext cx="1586771" cy="41255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8774" y="2052163"/>
            <a:ext cx="1896723" cy="440284"/>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pic>
        <p:nvPicPr>
          <p:cNvPr id="3" name="Picture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822027">
            <a:off x="7465075" y="2900690"/>
            <a:ext cx="536752" cy="536752"/>
          </a:xfrm>
          <a:prstGeom prst="rect">
            <a:avLst/>
          </a:prstGeom>
        </p:spPr>
      </p:pic>
      <p:pic>
        <p:nvPicPr>
          <p:cNvPr id="19" name="Picture 18"/>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712707">
            <a:off x="6592174" y="2883187"/>
            <a:ext cx="536752" cy="536752"/>
          </a:xfrm>
          <a:prstGeom prst="rect">
            <a:avLst/>
          </a:prstGeom>
        </p:spPr>
      </p:pic>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26" presetClass="emph" presetSubtype="0" repeatCount="11400" fill="hold" nodeType="withEffect">
                                  <p:stCondLst>
                                    <p:cond delay="0"/>
                                  </p:stCondLst>
                                  <p:childTnLst>
                                    <p:animEffect transition="out" filter="fade">
                                      <p:cBhvr>
                                        <p:cTn id="64" dur="500" tmFilter="0, 0; .2, .5; .8, .5; 1, 0"/>
                                        <p:tgtEl>
                                          <p:spTgt spid="3"/>
                                        </p:tgtEl>
                                      </p:cBhvr>
                                    </p:animEffect>
                                    <p:animScale>
                                      <p:cBhvr>
                                        <p:cTn id="65" dur="250" autoRev="1" fill="hold"/>
                                        <p:tgtEl>
                                          <p:spTgt spid="3"/>
                                        </p:tgtEl>
                                      </p:cBhvr>
                                      <p:by x="105000" y="105000"/>
                                    </p:animScale>
                                  </p:childTnLst>
                                </p:cTn>
                              </p:par>
                              <p:par>
                                <p:cTn id="66" presetID="26" presetClass="emph" presetSubtype="0" repeatCount="indefinite" fill="hold" nodeType="withEffect">
                                  <p:stCondLst>
                                    <p:cond delay="0"/>
                                  </p:stCondLst>
                                  <p:childTnLst>
                                    <p:animEffect transition="out" filter="fade">
                                      <p:cBhvr>
                                        <p:cTn id="67" dur="500" tmFilter="0, 0; .2, .5; .8, .5; 1, 0"/>
                                        <p:tgtEl>
                                          <p:spTgt spid="19"/>
                                        </p:tgtEl>
                                      </p:cBhvr>
                                    </p:animEffect>
                                    <p:animScale>
                                      <p:cBhvr>
                                        <p:cTn id="68"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
        <p:nvSpPr>
          <p:cNvPr id="5" name="TextBox 4"/>
          <p:cNvSpPr txBox="1"/>
          <p:nvPr/>
        </p:nvSpPr>
        <p:spPr>
          <a:xfrm>
            <a:off x="6145987" y="3852154"/>
            <a:ext cx="2427325"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Leger</a:t>
            </a:r>
          </a:p>
        </p:txBody>
      </p:sp>
      <p:sp>
        <p:nvSpPr>
          <p:cNvPr id="12" name="TextBox 11"/>
          <p:cNvSpPr txBox="1"/>
          <p:nvPr/>
        </p:nvSpPr>
        <p:spPr>
          <a:xfrm>
            <a:off x="9150485" y="3871610"/>
            <a:ext cx="2464341"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Facile</a:t>
            </a:r>
          </a:p>
        </p:txBody>
      </p:sp>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528" fill="hold" grpId="0" nodeType="click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fltVal val="0.5"/>
                                          </p:val>
                                        </p:tav>
                                        <p:tav tm="100000">
                                          <p:val>
                                            <p:strVal val="#ppt_x"/>
                                          </p:val>
                                        </p:tav>
                                      </p:tavLst>
                                    </p:anim>
                                    <p:anim calcmode="lin" valueType="num">
                                      <p:cBhvr>
                                        <p:cTn id="39"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lowchart: Manual Input 14"/>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owchart: Manual Input 15"/>
          <p:cNvSpPr/>
          <p:nvPr/>
        </p:nvSpPr>
        <p:spPr>
          <a:xfrm rot="5400000">
            <a:off x="-812204" y="720763"/>
            <a:ext cx="6858002" cy="5416475"/>
          </a:xfrm>
          <a:prstGeom prst="flowChartManualInput">
            <a:avLst/>
          </a:prstGeom>
          <a:solidFill>
            <a:schemeClr val="accent6">
              <a:lumMod val="7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Straight Connector 16"/>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
        <p:nvSpPr>
          <p:cNvPr id="21" name="TextBox 20"/>
          <p:cNvSpPr txBox="1"/>
          <p:nvPr/>
        </p:nvSpPr>
        <p:spPr>
          <a:xfrm>
            <a:off x="12649565" y="920572"/>
            <a:ext cx="3941592" cy="2246769"/>
          </a:xfrm>
          <a:prstGeom prst="rect">
            <a:avLst/>
          </a:prstGeom>
          <a:noFill/>
        </p:spPr>
        <p:txBody>
          <a:bodyPr wrap="square" rtlCol="0">
            <a:spAutoFit/>
          </a:bodyPr>
          <a:lstStyle/>
          <a:p>
            <a:r>
              <a:rPr lang="en-US" sz="36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Pour quoi </a:t>
            </a:r>
            <a:r>
              <a:rPr lang="en-US"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la </a:t>
            </a:r>
            <a:r>
              <a:rPr lang="fr-FR"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sécurité</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endParaRPr lang="fr-FR"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endParaRPr>
          </a:p>
        </p:txBody>
      </p:sp>
      <p:sp>
        <p:nvSpPr>
          <p:cNvPr id="22" name="TextBox 21"/>
          <p:cNvSpPr txBox="1"/>
          <p:nvPr/>
        </p:nvSpPr>
        <p:spPr>
          <a:xfrm>
            <a:off x="12649565" y="3167341"/>
            <a:ext cx="4632958" cy="2985433"/>
          </a:xfrm>
          <a:prstGeom prst="rect">
            <a:avLst/>
          </a:prstGeom>
          <a:noFill/>
        </p:spPr>
        <p:txBody>
          <a:bodyPr wrap="square" rtlCol="0">
            <a:spAutoFit/>
          </a:bodyPr>
          <a:lstStyle/>
          <a:p>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Qu’est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que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OWASP </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endParaRPr lang="fr-FR" sz="28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23675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19"/>
                                        </p:tgtEl>
                                        <p:attrNameLst>
                                          <p:attrName>style.visibility</p:attrName>
                                        </p:attrNameLst>
                                      </p:cBhvr>
                                      <p:to>
                                        <p:strVal val="visible"/>
                                      </p:to>
                                    </p:set>
                                  </p:childTnLst>
                                </p:cTn>
                              </p:par>
                              <p:par>
                                <p:cTn id="19"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0" dur="1350" fill="hold"/>
                                        <p:tgtEl>
                                          <p:spTgt spid="19"/>
                                        </p:tgtEl>
                                        <p:attrNameLst>
                                          <p:attrName>ppt_x</p:attrName>
                                          <p:attrName>ppt_y</p:attrName>
                                        </p:attrNameLst>
                                      </p:cBhvr>
                                      <p:rCtr x="-6185"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1.45833E-6 3.33333E-6 L -0.64492 -0.07709 " pathEditMode="relative" rAng="0" ptsTypes="AA">
                                      <p:cBhvr>
                                        <p:cTn id="24" dur="1000" fill="hold"/>
                                        <p:tgtEl>
                                          <p:spTgt spid="21"/>
                                        </p:tgtEl>
                                        <p:attrNameLst>
                                          <p:attrName>ppt_x</p:attrName>
                                          <p:attrName>ppt_y</p:attrName>
                                        </p:attrNameLst>
                                      </p:cBhvr>
                                      <p:rCtr x="-32253" y="-3866"/>
                                    </p:animMotion>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grpId="1" nodeType="clickEffect">
                                  <p:stCondLst>
                                    <p:cond delay="0"/>
                                  </p:stCondLst>
                                  <p:childTnLst>
                                    <p:anim calcmode="lin" valueType="num">
                                      <p:cBhvr>
                                        <p:cTn id="28" dur="1750"/>
                                        <p:tgtEl>
                                          <p:spTgt spid="21"/>
                                        </p:tgtEl>
                                        <p:attrNameLst>
                                          <p:attrName>ppt_w</p:attrName>
                                        </p:attrNameLst>
                                      </p:cBhvr>
                                      <p:tavLst>
                                        <p:tav tm="0">
                                          <p:val>
                                            <p:strVal val="ppt_w"/>
                                          </p:val>
                                        </p:tav>
                                        <p:tav tm="100000">
                                          <p:val>
                                            <p:fltVal val="0"/>
                                          </p:val>
                                        </p:tav>
                                      </p:tavLst>
                                    </p:anim>
                                    <p:anim calcmode="lin" valueType="num">
                                      <p:cBhvr>
                                        <p:cTn id="29" dur="1750"/>
                                        <p:tgtEl>
                                          <p:spTgt spid="21"/>
                                        </p:tgtEl>
                                        <p:attrNameLst>
                                          <p:attrName>ppt_h</p:attrName>
                                        </p:attrNameLst>
                                      </p:cBhvr>
                                      <p:tavLst>
                                        <p:tav tm="0">
                                          <p:val>
                                            <p:strVal val="ppt_h"/>
                                          </p:val>
                                        </p:tav>
                                        <p:tav tm="100000">
                                          <p:val>
                                            <p:fltVal val="0"/>
                                          </p:val>
                                        </p:tav>
                                      </p:tavLst>
                                    </p:anim>
                                    <p:anim calcmode="lin" valueType="num">
                                      <p:cBhvr>
                                        <p:cTn id="30" dur="1750"/>
                                        <p:tgtEl>
                                          <p:spTgt spid="21"/>
                                        </p:tgtEl>
                                        <p:attrNameLst>
                                          <p:attrName>style.rotation</p:attrName>
                                        </p:attrNameLst>
                                      </p:cBhvr>
                                      <p:tavLst>
                                        <p:tav tm="0">
                                          <p:val>
                                            <p:fltVal val="0"/>
                                          </p:val>
                                        </p:tav>
                                        <p:tav tm="100000">
                                          <p:val>
                                            <p:fltVal val="90"/>
                                          </p:val>
                                        </p:tav>
                                      </p:tavLst>
                                    </p:anim>
                                    <p:animEffect transition="out" filter="fade">
                                      <p:cBhvr>
                                        <p:cTn id="31" dur="1750"/>
                                        <p:tgtEl>
                                          <p:spTgt spid="21"/>
                                        </p:tgtEl>
                                      </p:cBhvr>
                                    </p:animEffect>
                                    <p:set>
                                      <p:cBhvr>
                                        <p:cTn id="32" dur="1" fill="hold">
                                          <p:stCondLst>
                                            <p:cond delay="1749"/>
                                          </p:stCondLst>
                                        </p:cTn>
                                        <p:tgtEl>
                                          <p:spTgt spid="21"/>
                                        </p:tgtEl>
                                        <p:attrNameLst>
                                          <p:attrName>style.visibility</p:attrName>
                                        </p:attrNameLst>
                                      </p:cBhvr>
                                      <p:to>
                                        <p:strVal val="hidden"/>
                                      </p:to>
                                    </p:set>
                                  </p:childTnLst>
                                </p:cTn>
                              </p:par>
                              <p:par>
                                <p:cTn id="33" presetID="35" presetClass="path" presetSubtype="0" accel="50000" decel="50000" fill="hold" grpId="0" nodeType="withEffect">
                                  <p:stCondLst>
                                    <p:cond delay="0"/>
                                  </p:stCondLst>
                                  <p:childTnLst>
                                    <p:animMotion origin="layout" path="M -3.95833E-6 1.85185E-6 L -0.49921 -0.01551 " pathEditMode="relative" rAng="0" ptsTypes="AA">
                                      <p:cBhvr>
                                        <p:cTn id="34" dur="1000" fill="hold"/>
                                        <p:tgtEl>
                                          <p:spTgt spid="22"/>
                                        </p:tgtEl>
                                        <p:attrNameLst>
                                          <p:attrName>ppt_x</p:attrName>
                                          <p:attrName>ppt_y</p:attrName>
                                        </p:attrNameLst>
                                      </p:cBhvr>
                                      <p:rCtr x="-24961"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19" grpId="1"/>
      <p:bldP spid="21" grpId="0"/>
      <p:bldP spid="21" grpId="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2926" y="-734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12" name="TextBox 11"/>
          <p:cNvSpPr txBox="1"/>
          <p:nvPr/>
        </p:nvSpPr>
        <p:spPr>
          <a:xfrm>
            <a:off x="3165231" y="3924886"/>
            <a:ext cx="1294227" cy="369332"/>
          </a:xfrm>
          <a:prstGeom prst="rect">
            <a:avLst/>
          </a:prstGeom>
          <a:noFill/>
        </p:spPr>
        <p:txBody>
          <a:bodyPr wrap="square" rtlCol="0">
            <a:spAutoFit/>
          </a:bodyPr>
          <a:lstStyle/>
          <a:p>
            <a:endParaRPr lang="fr-FR" dirty="0"/>
          </a:p>
        </p:txBody>
      </p:sp>
      <p:sp>
        <p:nvSpPr>
          <p:cNvPr id="14" name="Oval 13"/>
          <p:cNvSpPr/>
          <p:nvPr/>
        </p:nvSpPr>
        <p:spPr>
          <a:xfrm>
            <a:off x="5209789" y="1823992"/>
            <a:ext cx="2538266" cy="228556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Calibri" panose="020F0502020204030204" pitchFamily="34" charset="0"/>
                <a:cs typeface="Calibri" panose="020F0502020204030204" pitchFamily="34" charset="0"/>
              </a:rPr>
              <a:t>OWASP top 10</a:t>
            </a:r>
            <a:endParaRPr lang="fr-FR" sz="2400" dirty="0">
              <a:solidFill>
                <a:schemeClr val="bg1">
                  <a:lumMod val="50000"/>
                </a:schemeClr>
              </a:solidFill>
              <a:latin typeface="Calibri" panose="020F0502020204030204" pitchFamily="34" charset="0"/>
              <a:cs typeface="Calibri" panose="020F0502020204030204" pitchFamily="34" charset="0"/>
            </a:endParaRPr>
          </a:p>
        </p:txBody>
      </p:sp>
      <p:sp>
        <p:nvSpPr>
          <p:cNvPr id="15" name="Right Bracket 14"/>
          <p:cNvSpPr/>
          <p:nvPr/>
        </p:nvSpPr>
        <p:spPr>
          <a:xfrm>
            <a:off x="4161886" y="568752"/>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dirty="0"/>
          </a:p>
        </p:txBody>
      </p:sp>
      <p:cxnSp>
        <p:nvCxnSpPr>
          <p:cNvPr id="16" name="Straight Connector 15"/>
          <p:cNvCxnSpPr/>
          <p:nvPr/>
        </p:nvCxnSpPr>
        <p:spPr>
          <a:xfrm>
            <a:off x="4141227" y="1917711"/>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77600" y="4150225"/>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7600"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98439"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7156" y="374576"/>
            <a:ext cx="2887251" cy="646331"/>
          </a:xfrm>
          <a:prstGeom prst="rect">
            <a:avLst/>
          </a:prstGeom>
          <a:noFill/>
        </p:spPr>
        <p:txBody>
          <a:bodyPr wrap="square" rtlCol="0">
            <a:spAutoFit/>
          </a:bodyPr>
          <a:lstStyle/>
          <a:p>
            <a:r>
              <a:rPr lang="fr-FR" dirty="0">
                <a:solidFill>
                  <a:schemeClr val="bg1">
                    <a:lumMod val="95000"/>
                  </a:schemeClr>
                </a:solidFill>
              </a:rPr>
              <a:t>Oubli de valider les entrées des utilisateurs</a:t>
            </a:r>
          </a:p>
        </p:txBody>
      </p:sp>
      <p:sp>
        <p:nvSpPr>
          <p:cNvPr id="21" name="Oval 20"/>
          <p:cNvSpPr/>
          <p:nvPr/>
        </p:nvSpPr>
        <p:spPr>
          <a:xfrm>
            <a:off x="3439226" y="284675"/>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1</a:t>
            </a:r>
            <a:endParaRPr lang="fr-FR" b="1" dirty="0">
              <a:solidFill>
                <a:schemeClr val="bg1">
                  <a:lumMod val="50000"/>
                </a:schemeClr>
              </a:solidFill>
            </a:endParaRPr>
          </a:p>
        </p:txBody>
      </p:sp>
      <p:sp>
        <p:nvSpPr>
          <p:cNvPr id="22" name="Oval 21"/>
          <p:cNvSpPr/>
          <p:nvPr/>
        </p:nvSpPr>
        <p:spPr>
          <a:xfrm>
            <a:off x="3397931"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2</a:t>
            </a:r>
            <a:endParaRPr lang="fr-FR" b="1" dirty="0">
              <a:solidFill>
                <a:schemeClr val="bg1">
                  <a:lumMod val="50000"/>
                </a:schemeClr>
              </a:solidFill>
            </a:endParaRPr>
          </a:p>
        </p:txBody>
      </p:sp>
      <p:sp>
        <p:nvSpPr>
          <p:cNvPr id="23" name="Oval 22"/>
          <p:cNvSpPr/>
          <p:nvPr/>
        </p:nvSpPr>
        <p:spPr>
          <a:xfrm>
            <a:off x="3419789"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fr-FR" b="1" dirty="0">
              <a:solidFill>
                <a:schemeClr val="bg1">
                  <a:lumMod val="50000"/>
                </a:schemeClr>
              </a:solidFill>
            </a:endParaRPr>
          </a:p>
        </p:txBody>
      </p:sp>
      <p:sp>
        <p:nvSpPr>
          <p:cNvPr id="24" name="Oval 23"/>
          <p:cNvSpPr/>
          <p:nvPr/>
        </p:nvSpPr>
        <p:spPr>
          <a:xfrm>
            <a:off x="3419789" y="3857839"/>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4</a:t>
            </a:r>
            <a:endParaRPr lang="fr-FR" b="1" dirty="0">
              <a:solidFill>
                <a:schemeClr val="bg1">
                  <a:lumMod val="50000"/>
                </a:schemeClr>
              </a:solidFill>
            </a:endParaRPr>
          </a:p>
        </p:txBody>
      </p:sp>
      <p:sp>
        <p:nvSpPr>
          <p:cNvPr id="25" name="Oval 24"/>
          <p:cNvSpPr/>
          <p:nvPr/>
        </p:nvSpPr>
        <p:spPr>
          <a:xfrm>
            <a:off x="33979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5</a:t>
            </a:r>
            <a:endParaRPr lang="fr-FR" b="1" dirty="0">
              <a:solidFill>
                <a:schemeClr val="bg1">
                  <a:lumMod val="50000"/>
                </a:schemeClr>
              </a:solidFill>
            </a:endParaRPr>
          </a:p>
        </p:txBody>
      </p:sp>
      <p:sp>
        <p:nvSpPr>
          <p:cNvPr id="26" name="TextBox 25"/>
          <p:cNvSpPr txBox="1"/>
          <p:nvPr/>
        </p:nvSpPr>
        <p:spPr>
          <a:xfrm>
            <a:off x="338346" y="1594544"/>
            <a:ext cx="2630846" cy="646331"/>
          </a:xfrm>
          <a:prstGeom prst="rect">
            <a:avLst/>
          </a:prstGeom>
          <a:noFill/>
        </p:spPr>
        <p:txBody>
          <a:bodyPr wrap="square" rtlCol="0">
            <a:spAutoFit/>
          </a:bodyPr>
          <a:lstStyle/>
          <a:p>
            <a:r>
              <a:rPr lang="fr-FR" dirty="0">
                <a:solidFill>
                  <a:schemeClr val="bg1">
                    <a:lumMod val="95000"/>
                  </a:schemeClr>
                </a:solidFill>
              </a:rPr>
              <a:t>Contrôle d'accès inefficace</a:t>
            </a:r>
          </a:p>
        </p:txBody>
      </p:sp>
      <p:sp>
        <p:nvSpPr>
          <p:cNvPr id="27" name="TextBox 26"/>
          <p:cNvSpPr txBox="1"/>
          <p:nvPr/>
        </p:nvSpPr>
        <p:spPr>
          <a:xfrm>
            <a:off x="397551" y="2887560"/>
            <a:ext cx="2088173" cy="646331"/>
          </a:xfrm>
          <a:prstGeom prst="rect">
            <a:avLst/>
          </a:prstGeom>
          <a:noFill/>
        </p:spPr>
        <p:txBody>
          <a:bodyPr wrap="square" rtlCol="0">
            <a:spAutoFit/>
          </a:bodyPr>
          <a:lstStyle/>
          <a:p>
            <a:r>
              <a:rPr lang="fr-FR" dirty="0">
                <a:solidFill>
                  <a:schemeClr val="bg1">
                    <a:lumMod val="95000"/>
                  </a:schemeClr>
                </a:solidFill>
              </a:rPr>
              <a:t>Mauvaise gestion des sessions</a:t>
            </a:r>
          </a:p>
        </p:txBody>
      </p:sp>
      <p:sp>
        <p:nvSpPr>
          <p:cNvPr id="28" name="TextBox 27"/>
          <p:cNvSpPr txBox="1"/>
          <p:nvPr/>
        </p:nvSpPr>
        <p:spPr>
          <a:xfrm>
            <a:off x="420777" y="4088153"/>
            <a:ext cx="2088173" cy="646331"/>
          </a:xfrm>
          <a:prstGeom prst="rect">
            <a:avLst/>
          </a:prstGeom>
          <a:noFill/>
        </p:spPr>
        <p:txBody>
          <a:bodyPr wrap="square" rtlCol="0">
            <a:spAutoFit/>
          </a:bodyPr>
          <a:lstStyle/>
          <a:p>
            <a:r>
              <a:rPr lang="fr-FR" dirty="0">
                <a:solidFill>
                  <a:schemeClr val="bg1">
                    <a:lumMod val="95000"/>
                  </a:schemeClr>
                </a:solidFill>
              </a:rPr>
              <a:t>Cross Site Scripting (XSS)</a:t>
            </a:r>
          </a:p>
        </p:txBody>
      </p:sp>
      <p:sp>
        <p:nvSpPr>
          <p:cNvPr id="29" name="TextBox 28"/>
          <p:cNvSpPr txBox="1"/>
          <p:nvPr/>
        </p:nvSpPr>
        <p:spPr>
          <a:xfrm>
            <a:off x="454432" y="5382796"/>
            <a:ext cx="2088173" cy="646331"/>
          </a:xfrm>
          <a:prstGeom prst="rect">
            <a:avLst/>
          </a:prstGeom>
          <a:noFill/>
        </p:spPr>
        <p:txBody>
          <a:bodyPr wrap="square" rtlCol="0">
            <a:spAutoFit/>
          </a:bodyPr>
          <a:lstStyle/>
          <a:p>
            <a:r>
              <a:rPr lang="fr-FR" dirty="0">
                <a:solidFill>
                  <a:schemeClr val="bg1">
                    <a:lumMod val="95000"/>
                  </a:schemeClr>
                </a:solidFill>
              </a:rPr>
              <a:t>Dépassement de mémoire tampon</a:t>
            </a:r>
          </a:p>
        </p:txBody>
      </p:sp>
      <p:sp>
        <p:nvSpPr>
          <p:cNvPr id="30" name="TextBox 29"/>
          <p:cNvSpPr txBox="1"/>
          <p:nvPr/>
        </p:nvSpPr>
        <p:spPr>
          <a:xfrm>
            <a:off x="9648753" y="392449"/>
            <a:ext cx="2088173" cy="646331"/>
          </a:xfrm>
          <a:prstGeom prst="rect">
            <a:avLst/>
          </a:prstGeom>
          <a:noFill/>
        </p:spPr>
        <p:txBody>
          <a:bodyPr wrap="square" rtlCol="0">
            <a:spAutoFit/>
          </a:bodyPr>
          <a:lstStyle/>
          <a:p>
            <a:r>
              <a:rPr lang="fr-FR" dirty="0">
                <a:solidFill>
                  <a:schemeClr val="bg1">
                    <a:lumMod val="95000"/>
                  </a:schemeClr>
                </a:solidFill>
              </a:rPr>
              <a:t>Injection de commandes</a:t>
            </a:r>
          </a:p>
        </p:txBody>
      </p:sp>
      <p:sp>
        <p:nvSpPr>
          <p:cNvPr id="31" name="TextBox 30"/>
          <p:cNvSpPr txBox="1"/>
          <p:nvPr/>
        </p:nvSpPr>
        <p:spPr>
          <a:xfrm>
            <a:off x="9803585" y="1650647"/>
            <a:ext cx="2088173" cy="646331"/>
          </a:xfrm>
          <a:prstGeom prst="rect">
            <a:avLst/>
          </a:prstGeom>
          <a:noFill/>
        </p:spPr>
        <p:txBody>
          <a:bodyPr wrap="square" rtlCol="0">
            <a:spAutoFit/>
          </a:bodyPr>
          <a:lstStyle/>
          <a:p>
            <a:r>
              <a:rPr lang="fr-FR" dirty="0">
                <a:solidFill>
                  <a:schemeClr val="bg1">
                    <a:lumMod val="95000"/>
                  </a:schemeClr>
                </a:solidFill>
              </a:rPr>
              <a:t>Mauvaise gestion des erreurs</a:t>
            </a:r>
          </a:p>
        </p:txBody>
      </p:sp>
      <p:sp>
        <p:nvSpPr>
          <p:cNvPr id="32" name="TextBox 31"/>
          <p:cNvSpPr txBox="1"/>
          <p:nvPr/>
        </p:nvSpPr>
        <p:spPr>
          <a:xfrm>
            <a:off x="9809374" y="2775329"/>
            <a:ext cx="2088173" cy="646331"/>
          </a:xfrm>
          <a:prstGeom prst="rect">
            <a:avLst/>
          </a:prstGeom>
          <a:noFill/>
        </p:spPr>
        <p:txBody>
          <a:bodyPr wrap="square" rtlCol="0">
            <a:spAutoFit/>
          </a:bodyPr>
          <a:lstStyle/>
          <a:p>
            <a:r>
              <a:rPr lang="fr-FR" dirty="0">
                <a:solidFill>
                  <a:schemeClr val="bg1">
                    <a:lumMod val="95000"/>
                  </a:schemeClr>
                </a:solidFill>
              </a:rPr>
              <a:t>Mauvaise utilisation du chiffrement</a:t>
            </a:r>
          </a:p>
        </p:txBody>
      </p:sp>
      <p:sp>
        <p:nvSpPr>
          <p:cNvPr id="33" name="TextBox 32"/>
          <p:cNvSpPr txBox="1"/>
          <p:nvPr/>
        </p:nvSpPr>
        <p:spPr>
          <a:xfrm>
            <a:off x="9803585" y="3866778"/>
            <a:ext cx="2088173" cy="923330"/>
          </a:xfrm>
          <a:prstGeom prst="rect">
            <a:avLst/>
          </a:prstGeom>
          <a:noFill/>
        </p:spPr>
        <p:txBody>
          <a:bodyPr wrap="square" rtlCol="0">
            <a:spAutoFit/>
          </a:bodyPr>
          <a:lstStyle/>
          <a:p>
            <a:r>
              <a:rPr lang="fr-FR" dirty="0">
                <a:solidFill>
                  <a:schemeClr val="bg1">
                    <a:lumMod val="95000"/>
                  </a:schemeClr>
                </a:solidFill>
              </a:rPr>
              <a:t>Failles dans l'administration distante</a:t>
            </a:r>
          </a:p>
        </p:txBody>
      </p:sp>
      <p:sp>
        <p:nvSpPr>
          <p:cNvPr id="34" name="TextBox 33"/>
          <p:cNvSpPr txBox="1"/>
          <p:nvPr/>
        </p:nvSpPr>
        <p:spPr>
          <a:xfrm>
            <a:off x="9803585" y="4991460"/>
            <a:ext cx="2088173" cy="1200329"/>
          </a:xfrm>
          <a:prstGeom prst="rect">
            <a:avLst/>
          </a:prstGeom>
          <a:noFill/>
        </p:spPr>
        <p:txBody>
          <a:bodyPr wrap="square" rtlCol="0">
            <a:spAutoFit/>
          </a:bodyPr>
          <a:lstStyle/>
          <a:p>
            <a:r>
              <a:rPr lang="fr-FR" dirty="0">
                <a:solidFill>
                  <a:schemeClr val="bg1">
                    <a:lumMod val="95000"/>
                  </a:schemeClr>
                </a:solidFill>
              </a:rPr>
              <a:t>Mauvaise configuration du serveur web et des applications</a:t>
            </a:r>
          </a:p>
        </p:txBody>
      </p:sp>
      <p:sp>
        <p:nvSpPr>
          <p:cNvPr id="35" name="Right Bracket 34"/>
          <p:cNvSpPr/>
          <p:nvPr/>
        </p:nvSpPr>
        <p:spPr>
          <a:xfrm rot="10800000">
            <a:off x="8238746" y="578301"/>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cxnSp>
        <p:nvCxnSpPr>
          <p:cNvPr id="36" name="Straight Connector 35"/>
          <p:cNvCxnSpPr/>
          <p:nvPr/>
        </p:nvCxnSpPr>
        <p:spPr>
          <a:xfrm>
            <a:off x="8254721" y="1917710"/>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8276419" y="4150225"/>
            <a:ext cx="58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261208" y="305059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82486" y="3050599"/>
            <a:ext cx="678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775560" y="28744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6</a:t>
            </a:r>
            <a:endParaRPr lang="fr-FR" dirty="0">
              <a:solidFill>
                <a:schemeClr val="bg1">
                  <a:lumMod val="50000"/>
                </a:schemeClr>
              </a:solidFill>
            </a:endParaRPr>
          </a:p>
        </p:txBody>
      </p:sp>
      <p:sp>
        <p:nvSpPr>
          <p:cNvPr id="41" name="Oval 40"/>
          <p:cNvSpPr/>
          <p:nvPr/>
        </p:nvSpPr>
        <p:spPr>
          <a:xfrm>
            <a:off x="8822119"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7</a:t>
            </a:r>
            <a:endParaRPr lang="fr-FR" dirty="0">
              <a:solidFill>
                <a:schemeClr val="bg1">
                  <a:lumMod val="50000"/>
                </a:schemeClr>
              </a:solidFill>
            </a:endParaRPr>
          </a:p>
        </p:txBody>
      </p:sp>
      <p:sp>
        <p:nvSpPr>
          <p:cNvPr id="42" name="Oval 41"/>
          <p:cNvSpPr/>
          <p:nvPr/>
        </p:nvSpPr>
        <p:spPr>
          <a:xfrm>
            <a:off x="8825188"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8</a:t>
            </a:r>
            <a:endParaRPr lang="fr-FR" dirty="0">
              <a:solidFill>
                <a:schemeClr val="bg1">
                  <a:lumMod val="50000"/>
                </a:schemeClr>
              </a:solidFill>
            </a:endParaRPr>
          </a:p>
        </p:txBody>
      </p:sp>
      <p:sp>
        <p:nvSpPr>
          <p:cNvPr id="43" name="Oval 42"/>
          <p:cNvSpPr/>
          <p:nvPr/>
        </p:nvSpPr>
        <p:spPr>
          <a:xfrm>
            <a:off x="8861914" y="385783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9</a:t>
            </a:r>
            <a:endParaRPr lang="fr-FR" dirty="0">
              <a:solidFill>
                <a:schemeClr val="bg1">
                  <a:lumMod val="50000"/>
                </a:schemeClr>
              </a:solidFill>
            </a:endParaRPr>
          </a:p>
        </p:txBody>
      </p:sp>
      <p:sp>
        <p:nvSpPr>
          <p:cNvPr id="44" name="Oval 43"/>
          <p:cNvSpPr/>
          <p:nvPr/>
        </p:nvSpPr>
        <p:spPr>
          <a:xfrm>
            <a:off x="88336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10</a:t>
            </a:r>
            <a:endParaRPr lang="fr-FR" dirty="0">
              <a:solidFill>
                <a:schemeClr val="bg1">
                  <a:lumMod val="50000"/>
                </a:schemeClr>
              </a:solidFill>
            </a:endParaRPr>
          </a:p>
        </p:txBody>
      </p:sp>
    </p:spTree>
    <p:extLst>
      <p:ext uri="{BB962C8B-B14F-4D97-AF65-F5344CB8AC3E}">
        <p14:creationId xmlns:p14="http://schemas.microsoft.com/office/powerpoint/2010/main" val="20024650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5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50"/>
                                        <p:tgtEl>
                                          <p:spTgt spid="39"/>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5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250" fill="hold"/>
                                        <p:tgtEl>
                                          <p:spTgt spid="21"/>
                                        </p:tgtEl>
                                        <p:attrNameLst>
                                          <p:attrName>ppt_w</p:attrName>
                                        </p:attrNameLst>
                                      </p:cBhvr>
                                      <p:tavLst>
                                        <p:tav tm="0">
                                          <p:val>
                                            <p:fltVal val="0"/>
                                          </p:val>
                                        </p:tav>
                                        <p:tav tm="100000">
                                          <p:val>
                                            <p:strVal val="#ppt_w"/>
                                          </p:val>
                                        </p:tav>
                                      </p:tavLst>
                                    </p:anim>
                                    <p:anim calcmode="lin" valueType="num">
                                      <p:cBhvr>
                                        <p:cTn id="28" dur="250" fill="hold"/>
                                        <p:tgtEl>
                                          <p:spTgt spid="21"/>
                                        </p:tgtEl>
                                        <p:attrNameLst>
                                          <p:attrName>ppt_h</p:attrName>
                                        </p:attrNameLst>
                                      </p:cBhvr>
                                      <p:tavLst>
                                        <p:tav tm="0">
                                          <p:val>
                                            <p:fltVal val="0"/>
                                          </p:val>
                                        </p:tav>
                                        <p:tav tm="100000">
                                          <p:val>
                                            <p:strVal val="#ppt_h"/>
                                          </p:val>
                                        </p:tav>
                                      </p:tavLst>
                                    </p:anim>
                                    <p:animEffect transition="in" filter="fade">
                                      <p:cBhvr>
                                        <p:cTn id="29" dur="250"/>
                                        <p:tgtEl>
                                          <p:spTgt spid="21"/>
                                        </p:tgtEl>
                                      </p:cBhvr>
                                    </p:animEffect>
                                  </p:childTnLst>
                                </p:cTn>
                              </p:par>
                            </p:childTnLst>
                          </p:cTn>
                        </p:par>
                        <p:par>
                          <p:cTn id="30" fill="hold">
                            <p:stCondLst>
                              <p:cond delay="125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50"/>
                                        <p:tgtEl>
                                          <p:spTgt spid="16"/>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50" fill="hold"/>
                                        <p:tgtEl>
                                          <p:spTgt spid="22"/>
                                        </p:tgtEl>
                                        <p:attrNameLst>
                                          <p:attrName>ppt_w</p:attrName>
                                        </p:attrNameLst>
                                      </p:cBhvr>
                                      <p:tavLst>
                                        <p:tav tm="0">
                                          <p:val>
                                            <p:fltVal val="0"/>
                                          </p:val>
                                        </p:tav>
                                        <p:tav tm="100000">
                                          <p:val>
                                            <p:strVal val="#ppt_w"/>
                                          </p:val>
                                        </p:tav>
                                      </p:tavLst>
                                    </p:anim>
                                    <p:anim calcmode="lin" valueType="num">
                                      <p:cBhvr>
                                        <p:cTn id="38" dur="250" fill="hold"/>
                                        <p:tgtEl>
                                          <p:spTgt spid="22"/>
                                        </p:tgtEl>
                                        <p:attrNameLst>
                                          <p:attrName>ppt_h</p:attrName>
                                        </p:attrNameLst>
                                      </p:cBhvr>
                                      <p:tavLst>
                                        <p:tav tm="0">
                                          <p:val>
                                            <p:fltVal val="0"/>
                                          </p:val>
                                        </p:tav>
                                        <p:tav tm="100000">
                                          <p:val>
                                            <p:strVal val="#ppt_h"/>
                                          </p:val>
                                        </p:tav>
                                      </p:tavLst>
                                    </p:anim>
                                    <p:animEffect transition="in" filter="fade">
                                      <p:cBhvr>
                                        <p:cTn id="39" dur="250"/>
                                        <p:tgtEl>
                                          <p:spTgt spid="22"/>
                                        </p:tgtEl>
                                      </p:cBhvr>
                                    </p:animEffect>
                                  </p:childTnLst>
                                </p:cTn>
                              </p:par>
                            </p:childTnLst>
                          </p:cTn>
                        </p:par>
                        <p:par>
                          <p:cTn id="40" fill="hold">
                            <p:stCondLst>
                              <p:cond delay="175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50"/>
                                        <p:tgtEl>
                                          <p:spTgt spid="1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250" fill="hold"/>
                                        <p:tgtEl>
                                          <p:spTgt spid="23"/>
                                        </p:tgtEl>
                                        <p:attrNameLst>
                                          <p:attrName>ppt_w</p:attrName>
                                        </p:attrNameLst>
                                      </p:cBhvr>
                                      <p:tavLst>
                                        <p:tav tm="0">
                                          <p:val>
                                            <p:fltVal val="0"/>
                                          </p:val>
                                        </p:tav>
                                        <p:tav tm="100000">
                                          <p:val>
                                            <p:strVal val="#ppt_w"/>
                                          </p:val>
                                        </p:tav>
                                      </p:tavLst>
                                    </p:anim>
                                    <p:anim calcmode="lin" valueType="num">
                                      <p:cBhvr>
                                        <p:cTn id="48" dur="250" fill="hold"/>
                                        <p:tgtEl>
                                          <p:spTgt spid="23"/>
                                        </p:tgtEl>
                                        <p:attrNameLst>
                                          <p:attrName>ppt_h</p:attrName>
                                        </p:attrNameLst>
                                      </p:cBhvr>
                                      <p:tavLst>
                                        <p:tav tm="0">
                                          <p:val>
                                            <p:fltVal val="0"/>
                                          </p:val>
                                        </p:tav>
                                        <p:tav tm="100000">
                                          <p:val>
                                            <p:strVal val="#ppt_h"/>
                                          </p:val>
                                        </p:tav>
                                      </p:tavLst>
                                    </p:anim>
                                    <p:animEffect transition="in" filter="fade">
                                      <p:cBhvr>
                                        <p:cTn id="49" dur="250"/>
                                        <p:tgtEl>
                                          <p:spTgt spid="23"/>
                                        </p:tgtEl>
                                      </p:cBhvr>
                                    </p:animEffect>
                                  </p:childTnLst>
                                </p:cTn>
                              </p:par>
                            </p:childTnLst>
                          </p:cTn>
                        </p:par>
                        <p:par>
                          <p:cTn id="50" fill="hold">
                            <p:stCondLst>
                              <p:cond delay="2250"/>
                            </p:stCondLst>
                            <p:childTnLst>
                              <p:par>
                                <p:cTn id="51" presetID="10"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250"/>
                                        <p:tgtEl>
                                          <p:spTgt spid="17"/>
                                        </p:tgtEl>
                                      </p:cBhvr>
                                    </p:animEffect>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250" fill="hold"/>
                                        <p:tgtEl>
                                          <p:spTgt spid="24"/>
                                        </p:tgtEl>
                                        <p:attrNameLst>
                                          <p:attrName>ppt_w</p:attrName>
                                        </p:attrNameLst>
                                      </p:cBhvr>
                                      <p:tavLst>
                                        <p:tav tm="0">
                                          <p:val>
                                            <p:fltVal val="0"/>
                                          </p:val>
                                        </p:tav>
                                        <p:tav tm="100000">
                                          <p:val>
                                            <p:strVal val="#ppt_w"/>
                                          </p:val>
                                        </p:tav>
                                      </p:tavLst>
                                    </p:anim>
                                    <p:anim calcmode="lin" valueType="num">
                                      <p:cBhvr>
                                        <p:cTn id="58" dur="250" fill="hold"/>
                                        <p:tgtEl>
                                          <p:spTgt spid="24"/>
                                        </p:tgtEl>
                                        <p:attrNameLst>
                                          <p:attrName>ppt_h</p:attrName>
                                        </p:attrNameLst>
                                      </p:cBhvr>
                                      <p:tavLst>
                                        <p:tav tm="0">
                                          <p:val>
                                            <p:fltVal val="0"/>
                                          </p:val>
                                        </p:tav>
                                        <p:tav tm="100000">
                                          <p:val>
                                            <p:strVal val="#ppt_h"/>
                                          </p:val>
                                        </p:tav>
                                      </p:tavLst>
                                    </p:anim>
                                    <p:animEffect transition="in" filter="fade">
                                      <p:cBhvr>
                                        <p:cTn id="59" dur="250"/>
                                        <p:tgtEl>
                                          <p:spTgt spid="24"/>
                                        </p:tgtEl>
                                      </p:cBhvr>
                                    </p:animEffect>
                                  </p:childTnLst>
                                </p:cTn>
                              </p:par>
                            </p:childTnLst>
                          </p:cTn>
                        </p:par>
                        <p:par>
                          <p:cTn id="60" fill="hold">
                            <p:stCondLst>
                              <p:cond delay="2750"/>
                            </p:stCondLst>
                            <p:childTnLst>
                              <p:par>
                                <p:cTn id="61" presetID="53" presetClass="entr" presetSubtype="16"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250" fill="hold"/>
                                        <p:tgtEl>
                                          <p:spTgt spid="25"/>
                                        </p:tgtEl>
                                        <p:attrNameLst>
                                          <p:attrName>ppt_w</p:attrName>
                                        </p:attrNameLst>
                                      </p:cBhvr>
                                      <p:tavLst>
                                        <p:tav tm="0">
                                          <p:val>
                                            <p:fltVal val="0"/>
                                          </p:val>
                                        </p:tav>
                                        <p:tav tm="100000">
                                          <p:val>
                                            <p:strVal val="#ppt_w"/>
                                          </p:val>
                                        </p:tav>
                                      </p:tavLst>
                                    </p:anim>
                                    <p:anim calcmode="lin" valueType="num">
                                      <p:cBhvr>
                                        <p:cTn id="64" dur="250" fill="hold"/>
                                        <p:tgtEl>
                                          <p:spTgt spid="25"/>
                                        </p:tgtEl>
                                        <p:attrNameLst>
                                          <p:attrName>ppt_h</p:attrName>
                                        </p:attrNameLst>
                                      </p:cBhvr>
                                      <p:tavLst>
                                        <p:tav tm="0">
                                          <p:val>
                                            <p:fltVal val="0"/>
                                          </p:val>
                                        </p:tav>
                                        <p:tav tm="100000">
                                          <p:val>
                                            <p:strVal val="#ppt_h"/>
                                          </p:val>
                                        </p:tav>
                                      </p:tavLst>
                                    </p:anim>
                                    <p:animEffect transition="in" filter="fade">
                                      <p:cBhvr>
                                        <p:cTn id="65" dur="250"/>
                                        <p:tgtEl>
                                          <p:spTgt spid="25"/>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p:cTn id="69" dur="250" fill="hold"/>
                                        <p:tgtEl>
                                          <p:spTgt spid="40"/>
                                        </p:tgtEl>
                                        <p:attrNameLst>
                                          <p:attrName>ppt_w</p:attrName>
                                        </p:attrNameLst>
                                      </p:cBhvr>
                                      <p:tavLst>
                                        <p:tav tm="0">
                                          <p:val>
                                            <p:fltVal val="0"/>
                                          </p:val>
                                        </p:tav>
                                        <p:tav tm="100000">
                                          <p:val>
                                            <p:strVal val="#ppt_w"/>
                                          </p:val>
                                        </p:tav>
                                      </p:tavLst>
                                    </p:anim>
                                    <p:anim calcmode="lin" valueType="num">
                                      <p:cBhvr>
                                        <p:cTn id="70" dur="250" fill="hold"/>
                                        <p:tgtEl>
                                          <p:spTgt spid="40"/>
                                        </p:tgtEl>
                                        <p:attrNameLst>
                                          <p:attrName>ppt_h</p:attrName>
                                        </p:attrNameLst>
                                      </p:cBhvr>
                                      <p:tavLst>
                                        <p:tav tm="0">
                                          <p:val>
                                            <p:fltVal val="0"/>
                                          </p:val>
                                        </p:tav>
                                        <p:tav tm="100000">
                                          <p:val>
                                            <p:strVal val="#ppt_h"/>
                                          </p:val>
                                        </p:tav>
                                      </p:tavLst>
                                    </p:anim>
                                    <p:animEffect transition="in" filter="fade">
                                      <p:cBhvr>
                                        <p:cTn id="71" dur="250"/>
                                        <p:tgtEl>
                                          <p:spTgt spid="40"/>
                                        </p:tgtEl>
                                      </p:cBhvr>
                                    </p:animEffect>
                                  </p:childTnLst>
                                </p:cTn>
                              </p:par>
                            </p:childTnLst>
                          </p:cTn>
                        </p:par>
                        <p:par>
                          <p:cTn id="72" fill="hold">
                            <p:stCondLst>
                              <p:cond delay="3250"/>
                            </p:stCondLst>
                            <p:childTnLst>
                              <p:par>
                                <p:cTn id="73" presetID="10"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250"/>
                                        <p:tgtEl>
                                          <p:spTgt spid="36"/>
                                        </p:tgtEl>
                                      </p:cBhvr>
                                    </p:animEffect>
                                  </p:childTnLst>
                                </p:cTn>
                              </p:par>
                            </p:childTnLst>
                          </p:cTn>
                        </p:par>
                        <p:par>
                          <p:cTn id="76" fill="hold">
                            <p:stCondLst>
                              <p:cond delay="3500"/>
                            </p:stCondLst>
                            <p:childTnLst>
                              <p:par>
                                <p:cTn id="77" presetID="53" presetClass="entr" presetSubtype="16"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250" fill="hold"/>
                                        <p:tgtEl>
                                          <p:spTgt spid="41"/>
                                        </p:tgtEl>
                                        <p:attrNameLst>
                                          <p:attrName>ppt_w</p:attrName>
                                        </p:attrNameLst>
                                      </p:cBhvr>
                                      <p:tavLst>
                                        <p:tav tm="0">
                                          <p:val>
                                            <p:fltVal val="0"/>
                                          </p:val>
                                        </p:tav>
                                        <p:tav tm="100000">
                                          <p:val>
                                            <p:strVal val="#ppt_w"/>
                                          </p:val>
                                        </p:tav>
                                      </p:tavLst>
                                    </p:anim>
                                    <p:anim calcmode="lin" valueType="num">
                                      <p:cBhvr>
                                        <p:cTn id="80" dur="250" fill="hold"/>
                                        <p:tgtEl>
                                          <p:spTgt spid="41"/>
                                        </p:tgtEl>
                                        <p:attrNameLst>
                                          <p:attrName>ppt_h</p:attrName>
                                        </p:attrNameLst>
                                      </p:cBhvr>
                                      <p:tavLst>
                                        <p:tav tm="0">
                                          <p:val>
                                            <p:fltVal val="0"/>
                                          </p:val>
                                        </p:tav>
                                        <p:tav tm="100000">
                                          <p:val>
                                            <p:strVal val="#ppt_h"/>
                                          </p:val>
                                        </p:tav>
                                      </p:tavLst>
                                    </p:anim>
                                    <p:animEffect transition="in" filter="fade">
                                      <p:cBhvr>
                                        <p:cTn id="81" dur="250"/>
                                        <p:tgtEl>
                                          <p:spTgt spid="41"/>
                                        </p:tgtEl>
                                      </p:cBhvr>
                                    </p:animEffect>
                                  </p:childTnLst>
                                </p:cTn>
                              </p:par>
                            </p:childTnLst>
                          </p:cTn>
                        </p:par>
                        <p:par>
                          <p:cTn id="82" fill="hold">
                            <p:stCondLst>
                              <p:cond delay="3750"/>
                            </p:stCondLst>
                            <p:childTnLst>
                              <p:par>
                                <p:cTn id="83" presetID="10" presetClass="entr" presetSubtype="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250"/>
                                        <p:tgtEl>
                                          <p:spTgt spid="38"/>
                                        </p:tgtEl>
                                      </p:cBhvr>
                                    </p:animEffect>
                                  </p:childTnLst>
                                </p:cTn>
                              </p:par>
                            </p:childTnLst>
                          </p:cTn>
                        </p:par>
                        <p:par>
                          <p:cTn id="86" fill="hold">
                            <p:stCondLst>
                              <p:cond delay="4000"/>
                            </p:stCondLst>
                            <p:childTnLst>
                              <p:par>
                                <p:cTn id="87" presetID="53" presetClass="entr" presetSubtype="16" fill="hold" grpId="0"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250" fill="hold"/>
                                        <p:tgtEl>
                                          <p:spTgt spid="42"/>
                                        </p:tgtEl>
                                        <p:attrNameLst>
                                          <p:attrName>ppt_w</p:attrName>
                                        </p:attrNameLst>
                                      </p:cBhvr>
                                      <p:tavLst>
                                        <p:tav tm="0">
                                          <p:val>
                                            <p:fltVal val="0"/>
                                          </p:val>
                                        </p:tav>
                                        <p:tav tm="100000">
                                          <p:val>
                                            <p:strVal val="#ppt_w"/>
                                          </p:val>
                                        </p:tav>
                                      </p:tavLst>
                                    </p:anim>
                                    <p:anim calcmode="lin" valueType="num">
                                      <p:cBhvr>
                                        <p:cTn id="90" dur="250" fill="hold"/>
                                        <p:tgtEl>
                                          <p:spTgt spid="42"/>
                                        </p:tgtEl>
                                        <p:attrNameLst>
                                          <p:attrName>ppt_h</p:attrName>
                                        </p:attrNameLst>
                                      </p:cBhvr>
                                      <p:tavLst>
                                        <p:tav tm="0">
                                          <p:val>
                                            <p:fltVal val="0"/>
                                          </p:val>
                                        </p:tav>
                                        <p:tav tm="100000">
                                          <p:val>
                                            <p:strVal val="#ppt_h"/>
                                          </p:val>
                                        </p:tav>
                                      </p:tavLst>
                                    </p:anim>
                                    <p:animEffect transition="in" filter="fade">
                                      <p:cBhvr>
                                        <p:cTn id="91" dur="250"/>
                                        <p:tgtEl>
                                          <p:spTgt spid="42"/>
                                        </p:tgtEl>
                                      </p:cBhvr>
                                    </p:animEffect>
                                  </p:childTnLst>
                                </p:cTn>
                              </p:par>
                            </p:childTnLst>
                          </p:cTn>
                        </p:par>
                        <p:par>
                          <p:cTn id="92" fill="hold">
                            <p:stCondLst>
                              <p:cond delay="4250"/>
                            </p:stCondLst>
                            <p:childTnLst>
                              <p:par>
                                <p:cTn id="93" presetID="10" presetClass="entr" presetSubtype="0"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250"/>
                                        <p:tgtEl>
                                          <p:spTgt spid="37"/>
                                        </p:tgtEl>
                                      </p:cBhvr>
                                    </p:animEffect>
                                  </p:childTnLst>
                                </p:cTn>
                              </p:par>
                            </p:childTnLst>
                          </p:cTn>
                        </p:par>
                        <p:par>
                          <p:cTn id="96" fill="hold">
                            <p:stCondLst>
                              <p:cond delay="4500"/>
                            </p:stCondLst>
                            <p:childTnLst>
                              <p:par>
                                <p:cTn id="97" presetID="53" presetClass="entr" presetSubtype="16" fill="hold" grpId="0" nodeType="after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p:cTn id="99" dur="250" fill="hold"/>
                                        <p:tgtEl>
                                          <p:spTgt spid="43"/>
                                        </p:tgtEl>
                                        <p:attrNameLst>
                                          <p:attrName>ppt_w</p:attrName>
                                        </p:attrNameLst>
                                      </p:cBhvr>
                                      <p:tavLst>
                                        <p:tav tm="0">
                                          <p:val>
                                            <p:fltVal val="0"/>
                                          </p:val>
                                        </p:tav>
                                        <p:tav tm="100000">
                                          <p:val>
                                            <p:strVal val="#ppt_w"/>
                                          </p:val>
                                        </p:tav>
                                      </p:tavLst>
                                    </p:anim>
                                    <p:anim calcmode="lin" valueType="num">
                                      <p:cBhvr>
                                        <p:cTn id="100" dur="250" fill="hold"/>
                                        <p:tgtEl>
                                          <p:spTgt spid="43"/>
                                        </p:tgtEl>
                                        <p:attrNameLst>
                                          <p:attrName>ppt_h</p:attrName>
                                        </p:attrNameLst>
                                      </p:cBhvr>
                                      <p:tavLst>
                                        <p:tav tm="0">
                                          <p:val>
                                            <p:fltVal val="0"/>
                                          </p:val>
                                        </p:tav>
                                        <p:tav tm="100000">
                                          <p:val>
                                            <p:strVal val="#ppt_h"/>
                                          </p:val>
                                        </p:tav>
                                      </p:tavLst>
                                    </p:anim>
                                    <p:animEffect transition="in" filter="fade">
                                      <p:cBhvr>
                                        <p:cTn id="101" dur="250"/>
                                        <p:tgtEl>
                                          <p:spTgt spid="43"/>
                                        </p:tgtEl>
                                      </p:cBhvr>
                                    </p:animEffect>
                                  </p:childTnLst>
                                </p:cTn>
                              </p:par>
                            </p:childTnLst>
                          </p:cTn>
                        </p:par>
                        <p:par>
                          <p:cTn id="102" fill="hold">
                            <p:stCondLst>
                              <p:cond delay="4750"/>
                            </p:stCondLst>
                            <p:childTnLst>
                              <p:par>
                                <p:cTn id="103" presetID="53" presetClass="entr" presetSubtype="16" fill="hold" grpId="0" nodeType="afterEffect">
                                  <p:stCondLst>
                                    <p:cond delay="0"/>
                                  </p:stCondLst>
                                  <p:childTnLst>
                                    <p:set>
                                      <p:cBhvr>
                                        <p:cTn id="104" dur="1" fill="hold">
                                          <p:stCondLst>
                                            <p:cond delay="0"/>
                                          </p:stCondLst>
                                        </p:cTn>
                                        <p:tgtEl>
                                          <p:spTgt spid="44"/>
                                        </p:tgtEl>
                                        <p:attrNameLst>
                                          <p:attrName>style.visibility</p:attrName>
                                        </p:attrNameLst>
                                      </p:cBhvr>
                                      <p:to>
                                        <p:strVal val="visible"/>
                                      </p:to>
                                    </p:set>
                                    <p:anim calcmode="lin" valueType="num">
                                      <p:cBhvr>
                                        <p:cTn id="105" dur="250" fill="hold"/>
                                        <p:tgtEl>
                                          <p:spTgt spid="44"/>
                                        </p:tgtEl>
                                        <p:attrNameLst>
                                          <p:attrName>ppt_w</p:attrName>
                                        </p:attrNameLst>
                                      </p:cBhvr>
                                      <p:tavLst>
                                        <p:tav tm="0">
                                          <p:val>
                                            <p:fltVal val="0"/>
                                          </p:val>
                                        </p:tav>
                                        <p:tav tm="100000">
                                          <p:val>
                                            <p:strVal val="#ppt_w"/>
                                          </p:val>
                                        </p:tav>
                                      </p:tavLst>
                                    </p:anim>
                                    <p:anim calcmode="lin" valueType="num">
                                      <p:cBhvr>
                                        <p:cTn id="106" dur="250" fill="hold"/>
                                        <p:tgtEl>
                                          <p:spTgt spid="44"/>
                                        </p:tgtEl>
                                        <p:attrNameLst>
                                          <p:attrName>ppt_h</p:attrName>
                                        </p:attrNameLst>
                                      </p:cBhvr>
                                      <p:tavLst>
                                        <p:tav tm="0">
                                          <p:val>
                                            <p:fltVal val="0"/>
                                          </p:val>
                                        </p:tav>
                                        <p:tav tm="100000">
                                          <p:val>
                                            <p:strVal val="#ppt_h"/>
                                          </p:val>
                                        </p:tav>
                                      </p:tavLst>
                                    </p:anim>
                                    <p:animEffect transition="in" filter="fade">
                                      <p:cBhvr>
                                        <p:cTn id="107" dur="25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1" fill="hold" grpId="0" nodeType="click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additive="base">
                                        <p:cTn id="112" dur="500" fill="hold"/>
                                        <p:tgtEl>
                                          <p:spTgt spid="20"/>
                                        </p:tgtEl>
                                        <p:attrNameLst>
                                          <p:attrName>ppt_x</p:attrName>
                                        </p:attrNameLst>
                                      </p:cBhvr>
                                      <p:tavLst>
                                        <p:tav tm="0">
                                          <p:val>
                                            <p:strVal val="#ppt_x"/>
                                          </p:val>
                                        </p:tav>
                                        <p:tav tm="100000">
                                          <p:val>
                                            <p:strVal val="#ppt_x"/>
                                          </p:val>
                                        </p:tav>
                                      </p:tavLst>
                                    </p:anim>
                                    <p:anim calcmode="lin" valueType="num">
                                      <p:cBhvr additive="base">
                                        <p:cTn id="11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1" fill="hold" grpId="0" nodeType="clickEffect">
                                  <p:stCondLst>
                                    <p:cond delay="0"/>
                                  </p:stCondLst>
                                  <p:childTnLst>
                                    <p:set>
                                      <p:cBhvr>
                                        <p:cTn id="117" dur="1" fill="hold">
                                          <p:stCondLst>
                                            <p:cond delay="0"/>
                                          </p:stCondLst>
                                        </p:cTn>
                                        <p:tgtEl>
                                          <p:spTgt spid="26"/>
                                        </p:tgtEl>
                                        <p:attrNameLst>
                                          <p:attrName>style.visibility</p:attrName>
                                        </p:attrNameLst>
                                      </p:cBhvr>
                                      <p:to>
                                        <p:strVal val="visible"/>
                                      </p:to>
                                    </p:set>
                                    <p:anim calcmode="lin" valueType="num">
                                      <p:cBhvr additive="base">
                                        <p:cTn id="118" dur="500" fill="hold"/>
                                        <p:tgtEl>
                                          <p:spTgt spid="26"/>
                                        </p:tgtEl>
                                        <p:attrNameLst>
                                          <p:attrName>ppt_x</p:attrName>
                                        </p:attrNameLst>
                                      </p:cBhvr>
                                      <p:tavLst>
                                        <p:tav tm="0">
                                          <p:val>
                                            <p:strVal val="#ppt_x"/>
                                          </p:val>
                                        </p:tav>
                                        <p:tav tm="100000">
                                          <p:val>
                                            <p:strVal val="#ppt_x"/>
                                          </p:val>
                                        </p:tav>
                                      </p:tavLst>
                                    </p:anim>
                                    <p:anim calcmode="lin" valueType="num">
                                      <p:cBhvr additive="base">
                                        <p:cTn id="119"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1" fill="hold" grpId="0" nodeType="clickEffect">
                                  <p:stCondLst>
                                    <p:cond delay="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fill="hold"/>
                                        <p:tgtEl>
                                          <p:spTgt spid="27"/>
                                        </p:tgtEl>
                                        <p:attrNameLst>
                                          <p:attrName>ppt_x</p:attrName>
                                        </p:attrNameLst>
                                      </p:cBhvr>
                                      <p:tavLst>
                                        <p:tav tm="0">
                                          <p:val>
                                            <p:strVal val="#ppt_x"/>
                                          </p:val>
                                        </p:tav>
                                        <p:tav tm="100000">
                                          <p:val>
                                            <p:strVal val="#ppt_x"/>
                                          </p:val>
                                        </p:tav>
                                      </p:tavLst>
                                    </p:anim>
                                    <p:anim calcmode="lin" valueType="num">
                                      <p:cBhvr additive="base">
                                        <p:cTn id="125"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1"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additive="base">
                                        <p:cTn id="130" dur="500" fill="hold"/>
                                        <p:tgtEl>
                                          <p:spTgt spid="28"/>
                                        </p:tgtEl>
                                        <p:attrNameLst>
                                          <p:attrName>ppt_x</p:attrName>
                                        </p:attrNameLst>
                                      </p:cBhvr>
                                      <p:tavLst>
                                        <p:tav tm="0">
                                          <p:val>
                                            <p:strVal val="#ppt_x"/>
                                          </p:val>
                                        </p:tav>
                                        <p:tav tm="100000">
                                          <p:val>
                                            <p:strVal val="#ppt_x"/>
                                          </p:val>
                                        </p:tav>
                                      </p:tavLst>
                                    </p:anim>
                                    <p:anim calcmode="lin" valueType="num">
                                      <p:cBhvr additive="base">
                                        <p:cTn id="13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1"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 calcmode="lin" valueType="num">
                                      <p:cBhvr additive="base">
                                        <p:cTn id="136" dur="500" fill="hold"/>
                                        <p:tgtEl>
                                          <p:spTgt spid="29"/>
                                        </p:tgtEl>
                                        <p:attrNameLst>
                                          <p:attrName>ppt_x</p:attrName>
                                        </p:attrNameLst>
                                      </p:cBhvr>
                                      <p:tavLst>
                                        <p:tav tm="0">
                                          <p:val>
                                            <p:strVal val="#ppt_x"/>
                                          </p:val>
                                        </p:tav>
                                        <p:tav tm="100000">
                                          <p:val>
                                            <p:strVal val="#ppt_x"/>
                                          </p:val>
                                        </p:tav>
                                      </p:tavLst>
                                    </p:anim>
                                    <p:anim calcmode="lin" valueType="num">
                                      <p:cBhvr additive="base">
                                        <p:cTn id="137"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30"/>
                                        </p:tgtEl>
                                        <p:attrNameLst>
                                          <p:attrName>style.visibility</p:attrName>
                                        </p:attrNameLst>
                                      </p:cBhvr>
                                      <p:to>
                                        <p:strVal val="visible"/>
                                      </p:to>
                                    </p:set>
                                    <p:anim calcmode="lin" valueType="num">
                                      <p:cBhvr additive="base">
                                        <p:cTn id="142" dur="500" fill="hold"/>
                                        <p:tgtEl>
                                          <p:spTgt spid="30"/>
                                        </p:tgtEl>
                                        <p:attrNameLst>
                                          <p:attrName>ppt_x</p:attrName>
                                        </p:attrNameLst>
                                      </p:cBhvr>
                                      <p:tavLst>
                                        <p:tav tm="0">
                                          <p:val>
                                            <p:strVal val="#ppt_x"/>
                                          </p:val>
                                        </p:tav>
                                        <p:tav tm="100000">
                                          <p:val>
                                            <p:strVal val="#ppt_x"/>
                                          </p:val>
                                        </p:tav>
                                      </p:tavLst>
                                    </p:anim>
                                    <p:anim calcmode="lin" valueType="num">
                                      <p:cBhvr additive="base">
                                        <p:cTn id="14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additive="base">
                                        <p:cTn id="148" dur="500" fill="hold"/>
                                        <p:tgtEl>
                                          <p:spTgt spid="31"/>
                                        </p:tgtEl>
                                        <p:attrNameLst>
                                          <p:attrName>ppt_x</p:attrName>
                                        </p:attrNameLst>
                                      </p:cBhvr>
                                      <p:tavLst>
                                        <p:tav tm="0">
                                          <p:val>
                                            <p:strVal val="#ppt_x"/>
                                          </p:val>
                                        </p:tav>
                                        <p:tav tm="100000">
                                          <p:val>
                                            <p:strVal val="#ppt_x"/>
                                          </p:val>
                                        </p:tav>
                                      </p:tavLst>
                                    </p:anim>
                                    <p:anim calcmode="lin" valueType="num">
                                      <p:cBhvr additive="base">
                                        <p:cTn id="14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32"/>
                                        </p:tgtEl>
                                        <p:attrNameLst>
                                          <p:attrName>style.visibility</p:attrName>
                                        </p:attrNameLst>
                                      </p:cBhvr>
                                      <p:to>
                                        <p:strVal val="visible"/>
                                      </p:to>
                                    </p:set>
                                    <p:anim calcmode="lin" valueType="num">
                                      <p:cBhvr additive="base">
                                        <p:cTn id="154" dur="500" fill="hold"/>
                                        <p:tgtEl>
                                          <p:spTgt spid="32"/>
                                        </p:tgtEl>
                                        <p:attrNameLst>
                                          <p:attrName>ppt_x</p:attrName>
                                        </p:attrNameLst>
                                      </p:cBhvr>
                                      <p:tavLst>
                                        <p:tav tm="0">
                                          <p:val>
                                            <p:strVal val="#ppt_x"/>
                                          </p:val>
                                        </p:tav>
                                        <p:tav tm="100000">
                                          <p:val>
                                            <p:strVal val="#ppt_x"/>
                                          </p:val>
                                        </p:tav>
                                      </p:tavLst>
                                    </p:anim>
                                    <p:anim calcmode="lin" valueType="num">
                                      <p:cBhvr additive="base">
                                        <p:cTn id="15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33"/>
                                        </p:tgtEl>
                                        <p:attrNameLst>
                                          <p:attrName>style.visibility</p:attrName>
                                        </p:attrNameLst>
                                      </p:cBhvr>
                                      <p:to>
                                        <p:strVal val="visible"/>
                                      </p:to>
                                    </p:set>
                                    <p:anim calcmode="lin" valueType="num">
                                      <p:cBhvr additive="base">
                                        <p:cTn id="160" dur="500" fill="hold"/>
                                        <p:tgtEl>
                                          <p:spTgt spid="33"/>
                                        </p:tgtEl>
                                        <p:attrNameLst>
                                          <p:attrName>ppt_x</p:attrName>
                                        </p:attrNameLst>
                                      </p:cBhvr>
                                      <p:tavLst>
                                        <p:tav tm="0">
                                          <p:val>
                                            <p:strVal val="#ppt_x"/>
                                          </p:val>
                                        </p:tav>
                                        <p:tav tm="100000">
                                          <p:val>
                                            <p:strVal val="#ppt_x"/>
                                          </p:val>
                                        </p:tav>
                                      </p:tavLst>
                                    </p:anim>
                                    <p:anim calcmode="lin" valueType="num">
                                      <p:cBhvr additive="base">
                                        <p:cTn id="16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34"/>
                                        </p:tgtEl>
                                        <p:attrNameLst>
                                          <p:attrName>style.visibility</p:attrName>
                                        </p:attrNameLst>
                                      </p:cBhvr>
                                      <p:to>
                                        <p:strVal val="visible"/>
                                      </p:to>
                                    </p:set>
                                    <p:anim calcmode="lin" valueType="num">
                                      <p:cBhvr additive="base">
                                        <p:cTn id="166" dur="500" fill="hold"/>
                                        <p:tgtEl>
                                          <p:spTgt spid="34"/>
                                        </p:tgtEl>
                                        <p:attrNameLst>
                                          <p:attrName>ppt_x</p:attrName>
                                        </p:attrNameLst>
                                      </p:cBhvr>
                                      <p:tavLst>
                                        <p:tav tm="0">
                                          <p:val>
                                            <p:strVal val="#ppt_x"/>
                                          </p:val>
                                        </p:tav>
                                        <p:tav tm="100000">
                                          <p:val>
                                            <p:strVal val="#ppt_x"/>
                                          </p:val>
                                        </p:tav>
                                      </p:tavLst>
                                    </p:anim>
                                    <p:anim calcmode="lin" valueType="num">
                                      <p:cBhvr additive="base">
                                        <p:cTn id="16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40" grpId="0" animBg="1"/>
      <p:bldP spid="41" grpId="0" animBg="1"/>
      <p:bldP spid="42"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4219" y="1568766"/>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363283" y="1633354"/>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Modèle</a:t>
            </a:r>
            <a:r>
              <a:rPr lang="en-US" sz="2400" dirty="0">
                <a:solidFill>
                  <a:schemeClr val="tx1">
                    <a:lumMod val="95000"/>
                    <a:lumOff val="5000"/>
                  </a:schemeClr>
                </a:solidFill>
                <a:latin typeface="Segoe Script" panose="030B0504020000000003" pitchFamily="66" charset="0"/>
              </a:rPr>
              <a:t> </a:t>
            </a:r>
            <a:r>
              <a:rPr lang="fr-FR" sz="2400" dirty="0">
                <a:solidFill>
                  <a:schemeClr val="tx1">
                    <a:lumMod val="95000"/>
                    <a:lumOff val="5000"/>
                  </a:schemeClr>
                </a:solidFill>
                <a:latin typeface="Segoe Script" panose="030B0504020000000003" pitchFamily="66" charset="0"/>
              </a:rPr>
              <a:t>Conceptuel</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96820" y="4443324"/>
            <a:ext cx="861240"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up)">
                                      <p:cBhvr>
                                        <p:cTn id="10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6" grpId="0"/>
      <p:bldP spid="17" grpId="0" animBg="1"/>
      <p:bldP spid="18" grpId="0"/>
      <p:bldP spid="19" grpId="0" animBg="1"/>
      <p:bldP spid="20" grpId="0"/>
      <p:bldP spid="21" grpId="0"/>
      <p:bldP spid="22" grpId="0"/>
      <p:bldP spid="26"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67" y="5203020"/>
            <a:ext cx="3100781" cy="1530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33" y="5329872"/>
            <a:ext cx="1032948" cy="138565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9514" y="5127136"/>
            <a:ext cx="1447920" cy="15883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4473" y="5174639"/>
            <a:ext cx="1959659" cy="1432016"/>
          </a:xfrm>
          <a:prstGeom prst="rect">
            <a:avLst/>
          </a:prstGeom>
        </p:spPr>
      </p:pic>
      <p:pic>
        <p:nvPicPr>
          <p:cNvPr id="11" name="Picture 10"/>
          <p:cNvPicPr/>
          <p:nvPr/>
        </p:nvPicPr>
        <p:blipFill>
          <a:blip r:embed="rId8" cstate="print">
            <a:extLst>
              <a:ext uri="{28A0092B-C50C-407E-A947-70E740481C1C}">
                <a14:useLocalDpi xmlns:a14="http://schemas.microsoft.com/office/drawing/2010/main" val="0"/>
              </a:ext>
            </a:extLst>
          </a:blip>
          <a:stretch>
            <a:fillRect/>
          </a:stretch>
        </p:blipFill>
        <p:spPr>
          <a:xfrm>
            <a:off x="1725681" y="5329873"/>
            <a:ext cx="1142919" cy="127678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41" y="5341910"/>
            <a:ext cx="1252707" cy="1252707"/>
          </a:xfrm>
          <a:prstGeom prst="rect">
            <a:avLst/>
          </a:prstGeom>
        </p:spPr>
      </p:pic>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3077134"/>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300" y="394119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300" y="480526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656667"/>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3115061"/>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18650" y="398399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83756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05586" y="5694594"/>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0196 0.01019 " pathEditMode="relative" rAng="0" ptsTypes="AA">
                                      <p:cBhvr>
                                        <p:cTn id="17" dur="1000" fill="hold"/>
                                        <p:tgtEl>
                                          <p:spTgt spid="23"/>
                                        </p:tgtEl>
                                        <p:attrNameLst>
                                          <p:attrName>ppt_x</p:attrName>
                                          <p:attrName>ppt_y</p:attrName>
                                        </p:attrNameLst>
                                      </p:cBhvr>
                                      <p:rCtr x="24753" y="-20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2514</TotalTime>
  <Words>2261</Words>
  <Application>Microsoft Office PowerPoint</Application>
  <PresentationFormat>Widescreen</PresentationFormat>
  <Paragraphs>185</Paragraphs>
  <Slides>19</Slides>
  <Notes>18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19</vt:i4>
      </vt:variant>
    </vt:vector>
  </HeadingPairs>
  <TitlesOfParts>
    <vt:vector size="35" baseType="lpstr">
      <vt:lpstr>Adobe Caslon Pro Bold</vt:lpstr>
      <vt:lpstr>Adobe Gothic Std B</vt:lpstr>
      <vt:lpstr>Adobe Myungjo Std M</vt:lpstr>
      <vt:lpstr>Arial</vt:lpstr>
      <vt:lpstr>Baskerville Old Face</vt:lpstr>
      <vt:lpstr>Calibri</vt:lpstr>
      <vt:lpstr>Calibri Light</vt:lpstr>
      <vt:lpstr>Century Gothic</vt:lpstr>
      <vt:lpstr>Dubai Medium</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269</cp:revision>
  <dcterms:created xsi:type="dcterms:W3CDTF">2017-05-17T21:44:06Z</dcterms:created>
  <dcterms:modified xsi:type="dcterms:W3CDTF">2017-06-04T03:02:13Z</dcterms:modified>
</cp:coreProperties>
</file>